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75" r:id="rId3"/>
    <p:sldId id="269" r:id="rId4"/>
    <p:sldId id="270" r:id="rId5"/>
    <p:sldId id="271" r:id="rId6"/>
    <p:sldId id="276" r:id="rId7"/>
    <p:sldId id="272" r:id="rId8"/>
    <p:sldId id="27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373"/>
    <a:srgbClr val="52CBBE"/>
    <a:srgbClr val="FF5969"/>
    <a:srgbClr val="FEC630"/>
    <a:srgbClr val="F0EEF0"/>
    <a:srgbClr val="00A0A8"/>
    <a:srgbClr val="52C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8" autoAdjust="0"/>
    <p:restoredTop sz="90685" autoAdjust="0"/>
  </p:normalViewPr>
  <p:slideViewPr>
    <p:cSldViewPr snapToGrid="0">
      <p:cViewPr varScale="1">
        <p:scale>
          <a:sx n="97" d="100"/>
          <a:sy n="97" d="100"/>
        </p:scale>
        <p:origin x="624" y="20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B6246-23BA-40A6-AD77-D627DD66648F}" type="datetimeFigureOut">
              <a:rPr lang="zh-TW" altLang="en-US" smtClean="0"/>
              <a:t>2019/2/5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B6DA2-622E-41E1-9DBD-C9B5FF62EB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647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B6DA2-622E-41E1-9DBD-C9B5FF62EB7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45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1. </a:t>
            </a:r>
            <a:r>
              <a:rPr lang="zh-TW" altLang="en-US" dirty="0"/>
              <a:t>現在世界沒有人了解聾人文化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定義聾人文化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 </a:t>
            </a:r>
            <a:r>
              <a:rPr lang="zh-TW" altLang="en-US" dirty="0"/>
              <a:t>讓普通人可以與聾人文化溝通，依靠我們的手套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 </a:t>
            </a:r>
            <a:r>
              <a:rPr lang="zh-TW" altLang="en-US" dirty="0"/>
              <a:t>讓普通人不只可以與聾人溝通，更可以了解聾人文化，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第一步是學習手語</a:t>
            </a:r>
          </a:p>
          <a:p>
            <a:pPr marL="0" indent="0">
              <a:buNone/>
            </a:pPr>
            <a:r>
              <a:rPr lang="zh-TW" altLang="en-US" dirty="0"/>
              <a:t>  第二步是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B6DA2-622E-41E1-9DBD-C9B5FF62EB7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48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聽完我們的願景之後，我們來談談如何藉由硬體跟軟體跟利用所學實現我們的目標。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硬體部分：我們需要三個 </a:t>
            </a:r>
            <a:r>
              <a:rPr lang="en-US" altLang="zh-TW" dirty="0"/>
              <a:t>Component</a:t>
            </a:r>
            <a:r>
              <a:rPr lang="zh-TW" altLang="en-US" dirty="0"/>
              <a:t> 分別是九軸感測器， </a:t>
            </a:r>
            <a:r>
              <a:rPr lang="en-US" altLang="zh-TW" dirty="0"/>
              <a:t>WIFI</a:t>
            </a:r>
            <a:r>
              <a:rPr lang="zh-TW" altLang="en-US" dirty="0"/>
              <a:t> 模組以及 </a:t>
            </a:r>
            <a:r>
              <a:rPr lang="en-US" altLang="zh-TW" dirty="0"/>
              <a:t>STM32F469</a:t>
            </a:r>
            <a:r>
              <a:rPr lang="zh-TW" altLang="en-US" dirty="0"/>
              <a:t> 開發版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首先我們介紹九軸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九軸感測器：我們利用它記錄手部運動資訊，他能讀取當前的三軸加速度、三軸角速度、跟磁場，並依此當做手部的運動特徵值，而我們將這些，稱為一組特徵值，然而可以發現每個手語手勢都會有獨特的特徵值序列，利用這樣的特性，我們能根據不同的序列，區分不同的手勢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在能得到手部資訊後，接著就是要傳送資料。而為什麼要 </a:t>
            </a:r>
            <a:r>
              <a:rPr lang="en-US" altLang="zh-TW" dirty="0" err="1"/>
              <a:t>wifi</a:t>
            </a:r>
            <a:r>
              <a:rPr lang="zh-TW" altLang="en-US" dirty="0"/>
              <a:t> 呢？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 </a:t>
            </a:r>
            <a:r>
              <a:rPr lang="en-US" altLang="zh-TW" dirty="0"/>
              <a:t>WIFI</a:t>
            </a:r>
            <a:r>
              <a:rPr lang="zh-TW" altLang="en-US" dirty="0"/>
              <a:t> 模組：由於我們希望我們搭載在使用者上面的元件能更方便小巧，我們利用 </a:t>
            </a:r>
            <a:r>
              <a:rPr lang="en-US" altLang="zh-TW" dirty="0" err="1"/>
              <a:t>wifi</a:t>
            </a:r>
            <a:r>
              <a:rPr lang="zh-TW" altLang="en-US" dirty="0"/>
              <a:t> 建立一個連線通道，利用此通道將資料傳遞到計算資源，把計算部分拉出手外，減少手部的負擔跟物件，增加比手語時的自由度且有簡約親民的外觀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最後最重要是我們的 </a:t>
            </a:r>
            <a:r>
              <a:rPr lang="en-US" altLang="zh-TW" dirty="0"/>
              <a:t>Arm</a:t>
            </a:r>
            <a:r>
              <a:rPr lang="zh-TW" altLang="en-US" dirty="0"/>
              <a:t> 開發版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en-US" altLang="zh-TW" dirty="0"/>
              <a:t>STM32F469</a:t>
            </a:r>
            <a:r>
              <a:rPr lang="zh-TW" altLang="en-US" dirty="0"/>
              <a:t>：這部份就是我們強力的計算資源，根據九軸感測器傳送過來的資料，我們能利用他辨識動、不動，進一步在動的時候，辨識不同的手勢。我們將接收到的特徵序列跟預先錄好的序列組進行比對，利用 </a:t>
            </a:r>
            <a:r>
              <a:rPr lang="en-US" altLang="zh-TW" dirty="0"/>
              <a:t>DTW</a:t>
            </a:r>
            <a:r>
              <a:rPr lang="zh-TW" altLang="en-US" dirty="0"/>
              <a:t> 算出一個相似分數後，來跟現在的手勢為哪一個字，完成我們的目標</a:t>
            </a:r>
            <a:endParaRPr lang="en-US" altLang="zh-TW" dirty="0"/>
          </a:p>
          <a:p>
            <a:pPr marL="228600" indent="-228600">
              <a:buAutoNum type="arabicPeriod"/>
            </a:pP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整個系統就是從手部姿勢，利用九軸感測器讀取特徵值，藉由 </a:t>
            </a:r>
            <a:r>
              <a:rPr lang="en-US" altLang="zh-TW" dirty="0" err="1"/>
              <a:t>wifi</a:t>
            </a:r>
            <a:r>
              <a:rPr lang="zh-TW" altLang="en-US" dirty="0"/>
              <a:t> 傳送到 </a:t>
            </a:r>
            <a:r>
              <a:rPr lang="en-US" altLang="zh-TW" dirty="0"/>
              <a:t>arm</a:t>
            </a:r>
            <a:r>
              <a:rPr lang="zh-TW" altLang="en-US" dirty="0"/>
              <a:t> 版進行計算，最後發出聲音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B6DA2-622E-41E1-9DBD-C9B5FF62EB7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007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當然，我們目標是即時的手語辨識，希望立即對手語進行預測。</a:t>
            </a:r>
            <a:endParaRPr lang="en-US" altLang="zh-TW" dirty="0"/>
          </a:p>
          <a:p>
            <a:r>
              <a:rPr lang="zh-TW" altLang="en-US" dirty="0"/>
              <a:t>因此我們針對 </a:t>
            </a:r>
            <a:r>
              <a:rPr lang="en-US" altLang="zh-TW" dirty="0"/>
              <a:t>Computing</a:t>
            </a:r>
            <a:r>
              <a:rPr lang="zh-TW" altLang="en-US" dirty="0"/>
              <a:t> 跟 </a:t>
            </a:r>
            <a:r>
              <a:rPr lang="en-US" altLang="zh-TW" dirty="0"/>
              <a:t>Sensing</a:t>
            </a:r>
            <a:r>
              <a:rPr lang="zh-TW" altLang="en-US" dirty="0"/>
              <a:t> 做了一些分析改善。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首先 </a:t>
            </a:r>
            <a:r>
              <a:rPr lang="en-US" altLang="zh-TW" dirty="0"/>
              <a:t>Computing</a:t>
            </a:r>
            <a:r>
              <a:rPr lang="zh-TW" altLang="en-US" dirty="0"/>
              <a:t> 指的是對特徵序列預測所需的計算時間，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然而先前我們以個人電腦當做計算平台，但是從宣傳影片可以發現，我們的字出現的速度有一點延遲，而移植到嵌入式系統時延遲更巨大，因此我們針對這部份做了一些改善。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顯而易見，因為嵌入式系統的開發版計算速度不如個人電腦，導致最初版本中手語預測速度不如預期，跟不上我們的資料準備好的速度，因此我們對原本演算法增強後，我們成功大幅降低我們的辨識所需的計算速度並提升了精準度。在辨識時不會出現資料抵達但是系統還在計算 這樣的情況，而能立即對來的資料進行辨識，馬上輸出結果。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B6DA2-622E-41E1-9DBD-C9B5FF62EB7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6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第二個 </a:t>
            </a:r>
            <a:r>
              <a:rPr lang="en-US" altLang="zh-TW" dirty="0"/>
              <a:t>Sensing</a:t>
            </a:r>
            <a:r>
              <a:rPr lang="zh-TW" altLang="en-US" dirty="0"/>
              <a:t> 決定我們每秒有多少個資料能提供計算平台處理，而起初移植時，我們利用 </a:t>
            </a:r>
            <a:r>
              <a:rPr lang="en-US" altLang="zh-TW" dirty="0" err="1"/>
              <a:t>wifi</a:t>
            </a:r>
            <a:r>
              <a:rPr lang="zh-TW" altLang="en-US" dirty="0"/>
              <a:t> 傳送，觀察到的 </a:t>
            </a:r>
            <a:r>
              <a:rPr lang="en-US" altLang="zh-TW" dirty="0"/>
              <a:t>data</a:t>
            </a:r>
            <a:r>
              <a:rPr lang="zh-TW" altLang="en-US" dirty="0"/>
              <a:t> 傳送速率大概是七組特徵值每秒，</a:t>
            </a:r>
            <a:endParaRPr lang="en-US" altLang="zh-TW" dirty="0"/>
          </a:p>
          <a:p>
            <a:r>
              <a:rPr lang="zh-TW" altLang="en-US" dirty="0"/>
              <a:t>而我們想讓每組手語更具獨特性的話，傳送速率必須更大，來得到更高的手部運動解析度，我們改善 </a:t>
            </a:r>
            <a:r>
              <a:rPr lang="en-US" altLang="zh-TW" dirty="0"/>
              <a:t>Sensor</a:t>
            </a:r>
            <a:r>
              <a:rPr lang="zh-TW" altLang="en-US" dirty="0"/>
              <a:t> 傳輸的 </a:t>
            </a:r>
            <a:r>
              <a:rPr lang="en-US" altLang="zh-TW" dirty="0"/>
              <a:t>protocol</a:t>
            </a:r>
            <a:r>
              <a:rPr lang="zh-TW" altLang="en-US" dirty="0"/>
              <a:t> ，將速率最大使用，達到 </a:t>
            </a:r>
            <a:r>
              <a:rPr lang="en-US" altLang="zh-TW" dirty="0"/>
              <a:t>20</a:t>
            </a:r>
            <a:r>
              <a:rPr lang="zh-TW" altLang="en-US" dirty="0"/>
              <a:t> 組特徵值每秒，而儘管到如此速度，我們發現因為 </a:t>
            </a:r>
            <a:r>
              <a:rPr lang="en-US" altLang="zh-TW" dirty="0"/>
              <a:t>Arm</a:t>
            </a:r>
            <a:r>
              <a:rPr lang="zh-TW" altLang="en-US" dirty="0"/>
              <a:t> 架構計算效能的特性，依然能即時的計算並得到結果。如此高解析度跟計算能力，變能得到較好的準確率。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B6DA2-622E-41E1-9DBD-C9B5FF62EB7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864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B6DA2-622E-41E1-9DBD-C9B5FF62EB7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538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B6DA2-622E-41E1-9DBD-C9B5FF62EB7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44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3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1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7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6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3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7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3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95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00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9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05.02.19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3942996" y="1338291"/>
            <a:ext cx="72789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800" dirty="0">
                <a:solidFill>
                  <a:srgbClr val="FF5969"/>
                </a:solidFill>
                <a:latin typeface="Tw Cen MT" panose="020B0602020104020603" pitchFamily="34" charset="0"/>
              </a:rPr>
              <a:t>iHands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2CB825-EAFB-4901-8C7E-D5477E0D31C8}"/>
              </a:ext>
            </a:extLst>
          </p:cNvPr>
          <p:cNvGrpSpPr/>
          <p:nvPr/>
        </p:nvGrpSpPr>
        <p:grpSpPr>
          <a:xfrm>
            <a:off x="5556262" y="4918951"/>
            <a:ext cx="4140553" cy="451824"/>
            <a:chOff x="4679586" y="878988"/>
            <a:chExt cx="1745757" cy="1905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8C5CD2-8D88-4E1A-968C-C3E256B4316C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9CA212B-3524-454E-9129-17FD0E8983F0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52C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487D07D-4424-43AA-9CF5-4A04A38B6C2D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1E021E3-C26E-4AB9-81EB-239E3D1BBAB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5AD4D6E-2D38-486B-8F61-738D1E4773C2}"/>
                </a:ext>
              </a:extLst>
            </p:cNvPr>
            <p:cNvSpPr/>
            <p:nvPr/>
          </p:nvSpPr>
          <p:spPr>
            <a:xfrm>
              <a:off x="5923575" y="878988"/>
              <a:ext cx="190500" cy="1905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88F111D-10A0-4CCB-B20B-B33508AA6193}"/>
                </a:ext>
              </a:extLst>
            </p:cNvPr>
            <p:cNvSpPr/>
            <p:nvPr/>
          </p:nvSpPr>
          <p:spPr>
            <a:xfrm>
              <a:off x="6234843" y="878988"/>
              <a:ext cx="190500" cy="190500"/>
            </a:xfrm>
            <a:prstGeom prst="ellipse">
              <a:avLst/>
            </a:pr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F202974-31A3-4642-B671-F0DBBB7B4663}"/>
              </a:ext>
            </a:extLst>
          </p:cNvPr>
          <p:cNvSpPr txBox="1"/>
          <p:nvPr/>
        </p:nvSpPr>
        <p:spPr>
          <a:xfrm>
            <a:off x="3987082" y="3010736"/>
            <a:ext cx="72789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dirty="0">
                <a:solidFill>
                  <a:srgbClr val="52CBBE"/>
                </a:solidFill>
                <a:latin typeface="Tw Cen MT" panose="020B0602020104020603" pitchFamily="34" charset="0"/>
              </a:rPr>
              <a:t>Arm contest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9BCE1F0-A71E-4D4B-BE6A-A381604C28D2}"/>
              </a:ext>
            </a:extLst>
          </p:cNvPr>
          <p:cNvSpPr txBox="1"/>
          <p:nvPr/>
        </p:nvSpPr>
        <p:spPr>
          <a:xfrm>
            <a:off x="3987082" y="3759023"/>
            <a:ext cx="72789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Tsang-Yung Wu, Chen-Chia Chang, Chia-Ming Chang</a:t>
            </a:r>
          </a:p>
          <a:p>
            <a:pPr algn="ctr"/>
            <a:endParaRPr lang="en-US" altLang="zh-TW" sz="1000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Team10  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我們超厲害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>
            <a:off x="-9302800" y="0"/>
            <a:ext cx="12494527" cy="6858000"/>
            <a:chOff x="-290920" y="0"/>
            <a:chExt cx="12494527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391CEE-E392-4A9D-BD11-6954B994FB42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0692511" y="3189606"/>
              <a:ext cx="2375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8AD023B-AE8D-405F-90E6-27B0D470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8798784" y="0"/>
            <a:ext cx="11447503" cy="6858000"/>
            <a:chOff x="213096" y="0"/>
            <a:chExt cx="11447503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328131-EC42-4D6D-A247-91FD3D23E58C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099890-786A-4F87-960D-5DADE5168909}"/>
              </a:ext>
            </a:extLst>
          </p:cNvPr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AAB1E-3A13-4745-A574-9EE6806378C9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C0F905-3F71-4932-B130-39D508C4D117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EC5869-A976-4328-A864-2BB04E7E7BFC}"/>
                </a:ext>
              </a:extLst>
            </p:cNvPr>
            <p:cNvSpPr txBox="1"/>
            <p:nvPr/>
          </p:nvSpPr>
          <p:spPr>
            <a:xfrm rot="16200000">
              <a:off x="9026435" y="3189605"/>
              <a:ext cx="21713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C8E4AB7-ADC0-4FEE-AE7A-994F5DAD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4F6447-6163-4D6A-A8D2-BD63B6CB3A42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B8CB55-9DEC-4367-900E-7257FE1B874F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DBAEDD6-7153-4AFF-BDC7-5A225B4B5642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F9D37B-DE70-4087-8A7F-BBA0BAF5B6CF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features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FA13E8D-3FCC-4EC2-BD8C-6CE7CA0EC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>
            <a:off x="-7638543" y="-1"/>
            <a:ext cx="8692332" cy="6858000"/>
            <a:chOff x="718505" y="-1"/>
            <a:chExt cx="8692332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27D1F1-923F-4591-A07A-39E775B734F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789F00-2688-429D-926C-15F83152FDBE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F862AB6-114D-4C6A-B849-5A11B3650265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0105858-8A3E-4676-96A7-18C1A74E36F4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634BD7-1512-45B6-AFE4-1EEA636625CB}"/>
                </a:ext>
              </a:extLst>
            </p:cNvPr>
            <p:cNvSpPr txBox="1"/>
            <p:nvPr/>
          </p:nvSpPr>
          <p:spPr>
            <a:xfrm rot="16200000">
              <a:off x="-738260" y="3189608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Q&amp;A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08704A4-CABE-4989-8BF7-C10A6BB4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66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66ACF4C-6F8C-46FC-8362-2E05C90EEAFA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F373113-18F1-4443-9A8E-5EF06C1D2FEA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F99D053-FB83-41F1-B2CB-C10918BC99BC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F4373C1-3934-47C3-8F36-E2FB2615CA87}"/>
                </a:ext>
              </a:extLst>
            </p:cNvPr>
            <p:cNvSpPr txBox="1"/>
            <p:nvPr/>
          </p:nvSpPr>
          <p:spPr>
            <a:xfrm rot="16200000">
              <a:off x="10693367" y="3182032"/>
              <a:ext cx="2335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A5E18E8-5A3E-4F1D-8254-6193AA55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0C247F-7990-4945-869D-5E2A900F477F}"/>
              </a:ext>
            </a:extLst>
          </p:cNvPr>
          <p:cNvGrpSpPr/>
          <p:nvPr/>
        </p:nvGrpSpPr>
        <p:grpSpPr>
          <a:xfrm>
            <a:off x="-8798784" y="0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D2C93AC-EBE3-4E67-A867-76D5D6BEDB1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5DBD2B9-E73C-4AE9-91C9-698379867E98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6BDC4B-8313-4203-9F42-C28AC214EB64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4037FC5-8E34-4772-9A87-813F2AD5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916508-F80D-434E-B066-812949E5DB94}"/>
              </a:ext>
            </a:extLst>
          </p:cNvPr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9E3B68-B936-49FB-94D8-7AC0076CF48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3F9516-66C4-44E6-9877-6C0374B5112C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2DF4D80-460D-4455-B80A-3BC0C6A12DA2}"/>
                </a:ext>
              </a:extLst>
            </p:cNvPr>
            <p:cNvSpPr txBox="1"/>
            <p:nvPr/>
          </p:nvSpPr>
          <p:spPr>
            <a:xfrm rot="16200000">
              <a:off x="9074607" y="3175092"/>
              <a:ext cx="2075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B39DAF-3109-4CEA-BD1D-C123179F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2B7020D-701A-4EE7-BDA2-CD171993C203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B77930A-0489-40A5-B3D7-053D64BD29C4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D749F6-F5EB-48BD-A697-16D473CCCFE8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070AD46-78F1-4169-9AE3-EDECC43BD39B}"/>
                </a:ext>
              </a:extLst>
            </p:cNvPr>
            <p:cNvSpPr txBox="1"/>
            <p:nvPr/>
          </p:nvSpPr>
          <p:spPr>
            <a:xfrm rot="16200000">
              <a:off x="8746452" y="3189607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features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2B026A5-B1AC-46D4-AE84-DF77E5A2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0422D8F-B19E-425C-93A8-F750F60A06A7}"/>
              </a:ext>
            </a:extLst>
          </p:cNvPr>
          <p:cNvGrpSpPr/>
          <p:nvPr/>
        </p:nvGrpSpPr>
        <p:grpSpPr>
          <a:xfrm>
            <a:off x="-7638543" y="-1"/>
            <a:ext cx="8692332" cy="6858000"/>
            <a:chOff x="718505" y="-1"/>
            <a:chExt cx="8692332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278AF09-2D0C-4E81-816C-BC1D04E40DC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C2E1C67-7A8F-4EB5-AB00-3C754858084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7795C74-0308-4781-BEE6-B62AE6D17152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5C46027-B464-4ADA-A3B8-14FF4471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1D48DDF-B760-4AB3-A520-29238CC2C408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A696B4D-5BCF-47C3-8B8C-BE87154A63B4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AAA7B45-7DAF-4C4D-A930-ABA45AC955DD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01F5CFD-7EE1-475C-A36F-330184D5C6EC}"/>
                </a:ext>
              </a:extLst>
            </p:cNvPr>
            <p:cNvSpPr txBox="1"/>
            <p:nvPr/>
          </p:nvSpPr>
          <p:spPr>
            <a:xfrm rot="16200000">
              <a:off x="-738260" y="3189608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Q&amp;A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9F42291-FBD0-4239-8D69-22035DCB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94C4F95-2EDE-46B0-8B26-C72D6D3C8DB3}"/>
              </a:ext>
            </a:extLst>
          </p:cNvPr>
          <p:cNvSpPr txBox="1"/>
          <p:nvPr/>
        </p:nvSpPr>
        <p:spPr>
          <a:xfrm>
            <a:off x="2957583" y="1021004"/>
            <a:ext cx="8437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  <a:r>
              <a:rPr lang="zh-TW" altLang="en-US" sz="5400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iHands ?</a:t>
            </a:r>
            <a:endParaRPr lang="en-US" sz="5400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" name="Group 112">
            <a:extLst>
              <a:ext uri="{FF2B5EF4-FFF2-40B4-BE49-F238E27FC236}">
                <a16:creationId xmlns:a16="http://schemas.microsoft.com/office/drawing/2014/main" id="{11FBA8A3-D6EF-42EC-AEC1-86283EED452E}"/>
              </a:ext>
            </a:extLst>
          </p:cNvPr>
          <p:cNvGrpSpPr/>
          <p:nvPr/>
        </p:nvGrpSpPr>
        <p:grpSpPr>
          <a:xfrm>
            <a:off x="5571190" y="2337438"/>
            <a:ext cx="4618421" cy="823927"/>
            <a:chOff x="764723" y="2142394"/>
            <a:chExt cx="4618421" cy="823927"/>
          </a:xfrm>
        </p:grpSpPr>
        <p:sp>
          <p:nvSpPr>
            <p:cNvPr id="39" name="Oval 113">
              <a:extLst>
                <a:ext uri="{FF2B5EF4-FFF2-40B4-BE49-F238E27FC236}">
                  <a16:creationId xmlns:a16="http://schemas.microsoft.com/office/drawing/2014/main" id="{40F3CBE7-0B7F-4BBC-932B-F8A1336F5066}"/>
                </a:ext>
              </a:extLst>
            </p:cNvPr>
            <p:cNvSpPr/>
            <p:nvPr/>
          </p:nvSpPr>
          <p:spPr>
            <a:xfrm>
              <a:off x="764723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114">
              <a:extLst>
                <a:ext uri="{FF2B5EF4-FFF2-40B4-BE49-F238E27FC236}">
                  <a16:creationId xmlns:a16="http://schemas.microsoft.com/office/drawing/2014/main" id="{1F468DAE-4AE6-45BB-86E9-605BB3D41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554" y="2408975"/>
              <a:ext cx="398394" cy="398394"/>
            </a:xfrm>
            <a:prstGeom prst="rect">
              <a:avLst/>
            </a:prstGeom>
          </p:spPr>
        </p:pic>
        <p:sp>
          <p:nvSpPr>
            <p:cNvPr id="41" name="TextBox 115">
              <a:extLst>
                <a:ext uri="{FF2B5EF4-FFF2-40B4-BE49-F238E27FC236}">
                  <a16:creationId xmlns:a16="http://schemas.microsoft.com/office/drawing/2014/main" id="{A5766AE2-8191-4DD7-9F8B-FB3901844BFC}"/>
                </a:ext>
              </a:extLst>
            </p:cNvPr>
            <p:cNvSpPr txBox="1"/>
            <p:nvPr/>
          </p:nvSpPr>
          <p:spPr>
            <a:xfrm>
              <a:off x="1435199" y="2142394"/>
              <a:ext cx="3722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Number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of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the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hearing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disorder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TextBox 116">
              <a:extLst>
                <a:ext uri="{FF2B5EF4-FFF2-40B4-BE49-F238E27FC236}">
                  <a16:creationId xmlns:a16="http://schemas.microsoft.com/office/drawing/2014/main" id="{ED76257E-DD5D-4C31-B2AC-F76DC9199544}"/>
                </a:ext>
              </a:extLst>
            </p:cNvPr>
            <p:cNvSpPr txBox="1"/>
            <p:nvPr/>
          </p:nvSpPr>
          <p:spPr>
            <a:xfrm>
              <a:off x="1435199" y="2504656"/>
              <a:ext cx="3947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millions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of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hearing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disorder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people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world</a:t>
              </a:r>
            </a:p>
            <a:p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Up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to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millions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people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Chinese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" name="Group 117">
            <a:extLst>
              <a:ext uri="{FF2B5EF4-FFF2-40B4-BE49-F238E27FC236}">
                <a16:creationId xmlns:a16="http://schemas.microsoft.com/office/drawing/2014/main" id="{9C5CB2E8-B3A7-4DE0-B2CC-736365263446}"/>
              </a:ext>
            </a:extLst>
          </p:cNvPr>
          <p:cNvGrpSpPr/>
          <p:nvPr/>
        </p:nvGrpSpPr>
        <p:grpSpPr>
          <a:xfrm>
            <a:off x="5571190" y="3615459"/>
            <a:ext cx="4392577" cy="1008342"/>
            <a:chOff x="764723" y="3420415"/>
            <a:chExt cx="4392577" cy="1008342"/>
          </a:xfrm>
        </p:grpSpPr>
        <p:sp>
          <p:nvSpPr>
            <p:cNvPr id="44" name="Oval 118">
              <a:extLst>
                <a:ext uri="{FF2B5EF4-FFF2-40B4-BE49-F238E27FC236}">
                  <a16:creationId xmlns:a16="http://schemas.microsoft.com/office/drawing/2014/main" id="{4CD8841C-D453-44E7-9CE2-70317BC917D2}"/>
                </a:ext>
              </a:extLst>
            </p:cNvPr>
            <p:cNvSpPr/>
            <p:nvPr/>
          </p:nvSpPr>
          <p:spPr>
            <a:xfrm>
              <a:off x="764723" y="3555165"/>
              <a:ext cx="662056" cy="66205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119">
              <a:extLst>
                <a:ext uri="{FF2B5EF4-FFF2-40B4-BE49-F238E27FC236}">
                  <a16:creationId xmlns:a16="http://schemas.microsoft.com/office/drawing/2014/main" id="{FF4D948F-8670-4F67-B5BD-4AC06968C522}"/>
                </a:ext>
              </a:extLst>
            </p:cNvPr>
            <p:cNvSpPr txBox="1"/>
            <p:nvPr/>
          </p:nvSpPr>
          <p:spPr>
            <a:xfrm>
              <a:off x="1435199" y="3420415"/>
              <a:ext cx="3584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Communication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Difficulties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TextBox 120">
              <a:extLst>
                <a:ext uri="{FF2B5EF4-FFF2-40B4-BE49-F238E27FC236}">
                  <a16:creationId xmlns:a16="http://schemas.microsoft.com/office/drawing/2014/main" id="{A120E0D6-EFA2-4A08-BFE2-DD70F47E6C48}"/>
                </a:ext>
              </a:extLst>
            </p:cNvPr>
            <p:cNvSpPr txBox="1"/>
            <p:nvPr/>
          </p:nvSpPr>
          <p:spPr>
            <a:xfrm>
              <a:off x="1435200" y="3782426"/>
              <a:ext cx="3722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Uncapable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of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expressing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through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voice,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with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few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people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using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sign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language,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forming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communication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barrier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7" name="Picture 121">
              <a:extLst>
                <a:ext uri="{FF2B5EF4-FFF2-40B4-BE49-F238E27FC236}">
                  <a16:creationId xmlns:a16="http://schemas.microsoft.com/office/drawing/2014/main" id="{CC4EB96D-DFD9-40AE-890E-7DA16AF16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48" y="3713190"/>
              <a:ext cx="346006" cy="346006"/>
            </a:xfrm>
            <a:prstGeom prst="rect">
              <a:avLst/>
            </a:prstGeom>
          </p:spPr>
        </p:pic>
      </p:grpSp>
      <p:grpSp>
        <p:nvGrpSpPr>
          <p:cNvPr id="48" name="Group 122">
            <a:extLst>
              <a:ext uri="{FF2B5EF4-FFF2-40B4-BE49-F238E27FC236}">
                <a16:creationId xmlns:a16="http://schemas.microsoft.com/office/drawing/2014/main" id="{FAF9A856-B862-439D-AB2D-28527B3BC76B}"/>
              </a:ext>
            </a:extLst>
          </p:cNvPr>
          <p:cNvGrpSpPr/>
          <p:nvPr/>
        </p:nvGrpSpPr>
        <p:grpSpPr>
          <a:xfrm>
            <a:off x="5571190" y="4893480"/>
            <a:ext cx="4392575" cy="981472"/>
            <a:chOff x="764723" y="4698436"/>
            <a:chExt cx="4392575" cy="981472"/>
          </a:xfrm>
        </p:grpSpPr>
        <p:sp>
          <p:nvSpPr>
            <p:cNvPr id="49" name="Oval 123">
              <a:extLst>
                <a:ext uri="{FF2B5EF4-FFF2-40B4-BE49-F238E27FC236}">
                  <a16:creationId xmlns:a16="http://schemas.microsoft.com/office/drawing/2014/main" id="{6B8AFB94-C2E3-487E-AE72-2D519C605F72}"/>
                </a:ext>
              </a:extLst>
            </p:cNvPr>
            <p:cNvSpPr/>
            <p:nvPr/>
          </p:nvSpPr>
          <p:spPr>
            <a:xfrm>
              <a:off x="764723" y="4833186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124">
              <a:extLst>
                <a:ext uri="{FF2B5EF4-FFF2-40B4-BE49-F238E27FC236}">
                  <a16:creationId xmlns:a16="http://schemas.microsoft.com/office/drawing/2014/main" id="{04E1E449-1505-4788-9575-E71478300712}"/>
                </a:ext>
              </a:extLst>
            </p:cNvPr>
            <p:cNvSpPr txBox="1"/>
            <p:nvPr/>
          </p:nvSpPr>
          <p:spPr>
            <a:xfrm>
              <a:off x="1435199" y="4698436"/>
              <a:ext cx="3428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Low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Possibilities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of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Job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TextBox 125">
              <a:extLst>
                <a:ext uri="{FF2B5EF4-FFF2-40B4-BE49-F238E27FC236}">
                  <a16:creationId xmlns:a16="http://schemas.microsoft.com/office/drawing/2014/main" id="{7EAC8E37-8B3C-4F8F-AC92-FAC65925ACC6}"/>
                </a:ext>
              </a:extLst>
            </p:cNvPr>
            <p:cNvSpPr txBox="1"/>
            <p:nvPr/>
          </p:nvSpPr>
          <p:spPr>
            <a:xfrm>
              <a:off x="1435199" y="5033577"/>
              <a:ext cx="3722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About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60%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of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hearing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disorder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working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as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temporary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workers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under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severe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environment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without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protection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8" name="Picture 126">
              <a:extLst>
                <a:ext uri="{FF2B5EF4-FFF2-40B4-BE49-F238E27FC236}">
                  <a16:creationId xmlns:a16="http://schemas.microsoft.com/office/drawing/2014/main" id="{8A5A61FB-CA64-4580-801C-AD388407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553" y="4977083"/>
              <a:ext cx="398396" cy="398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512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C3001EC-9F33-4C39-B780-199714C83EA2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9B5C97-F627-4A85-B003-5396A9D964D5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7C14D5-0388-44F5-AD76-F8BBAF179CD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51F346-69C6-4F86-BC1F-C57BA2384CC6}"/>
                </a:ext>
              </a:extLst>
            </p:cNvPr>
            <p:cNvSpPr txBox="1"/>
            <p:nvPr/>
          </p:nvSpPr>
          <p:spPr>
            <a:xfrm rot="16200000">
              <a:off x="10680747" y="3189706"/>
              <a:ext cx="2376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2B367FE-8530-4052-AD96-2D6FBE490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E93C38-ECA5-4094-81E9-196A3BD19EBD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85080E-7B66-43F0-AB4D-3A69B13C005A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05DAC1A-9BF8-460E-8D8B-77BFB6B27FF9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DCA374-CD21-448B-8791-8A04A9A9A552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3A620A7-5483-4447-9670-0F8D67F36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2914A7-C65F-4EFB-8FF4-9BB283DC3935}"/>
              </a:ext>
            </a:extLst>
          </p:cNvPr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DA66B2-8A11-4397-B997-59A37787FEF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A8923D-952E-459F-92C0-CCE4C5E45F88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73F442-B2F9-477E-B4DE-956CBA09D9C3}"/>
                </a:ext>
              </a:extLst>
            </p:cNvPr>
            <p:cNvSpPr txBox="1"/>
            <p:nvPr/>
          </p:nvSpPr>
          <p:spPr>
            <a:xfrm rot="16200000">
              <a:off x="9087884" y="3165161"/>
              <a:ext cx="20568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654DCD4-7920-4D83-8D7F-6D3A71A1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67CF96-B24C-4BAD-8466-B32ECC2753A1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B7B7434-49BE-47D6-BAE6-9B9134F0EC8C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80296C0-D397-432D-B5A1-CA7DA186EB1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3DE47E8-526D-4A96-A671-69E14D20D1EB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features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FD4AAEC-83E5-4832-BEA2-517A195B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3C6BBB46-3AAE-49B1-8F56-3535CC357FEB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452EB0-3109-45BB-9389-19F84818FE30}"/>
              </a:ext>
            </a:extLst>
          </p:cNvPr>
          <p:cNvGrpSpPr/>
          <p:nvPr/>
        </p:nvGrpSpPr>
        <p:grpSpPr>
          <a:xfrm>
            <a:off x="-7638543" y="-1"/>
            <a:ext cx="8692332" cy="6858000"/>
            <a:chOff x="718505" y="-1"/>
            <a:chExt cx="8692332" cy="685800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F941D0C-24DA-4E77-BE08-34D6F94BD6FB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9747D82-077A-45F5-8822-6A7F978E7845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0B26FA9-EA76-44C1-BA33-E4EBB060AC7E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F138C1A-5B68-42BE-B6B8-0EE1F4738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C48F6F2-7791-4D91-ADEC-77FE8FA739E3}"/>
              </a:ext>
            </a:extLst>
          </p:cNvPr>
          <p:cNvGrpSpPr/>
          <p:nvPr/>
        </p:nvGrpSpPr>
        <p:grpSpPr>
          <a:xfrm>
            <a:off x="-8984946" y="154870"/>
            <a:ext cx="9927504" cy="6858000"/>
            <a:chOff x="-9337032" y="-1"/>
            <a:chExt cx="9927504" cy="685800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8ED37E9-9873-442F-9B7C-7F4BC1A8F51E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2E020DE-B46A-4F47-97AB-BB6C9038FA2E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F05B7C-3B2D-4CAB-9132-7B756B442063}"/>
                </a:ext>
              </a:extLst>
            </p:cNvPr>
            <p:cNvSpPr txBox="1"/>
            <p:nvPr/>
          </p:nvSpPr>
          <p:spPr>
            <a:xfrm rot="16200000">
              <a:off x="-738260" y="3189608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Q&amp;A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04E2F48-2025-4003-B590-1DD95771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D94F991-2744-4D5C-BE57-A0C261539D2C}"/>
              </a:ext>
            </a:extLst>
          </p:cNvPr>
          <p:cNvGrpSpPr/>
          <p:nvPr/>
        </p:nvGrpSpPr>
        <p:grpSpPr>
          <a:xfrm>
            <a:off x="3083677" y="3146196"/>
            <a:ext cx="1591582" cy="923330"/>
            <a:chOff x="1488849" y="3837442"/>
            <a:chExt cx="1591582" cy="92333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721CE74-40AC-4223-B129-B3A270C7429B}"/>
                </a:ext>
              </a:extLst>
            </p:cNvPr>
            <p:cNvSpPr txBox="1"/>
            <p:nvPr/>
          </p:nvSpPr>
          <p:spPr>
            <a:xfrm>
              <a:off x="1488849" y="3837442"/>
              <a:ext cx="15915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rgbClr val="FF5969"/>
                </a:solidFill>
                <a:latin typeface="Tw Cen MT" panose="020B0602020104020603" pitchFamily="34" charset="0"/>
              </a:endParaRPr>
            </a:p>
            <a:p>
              <a:pPr algn="ctr"/>
              <a:endParaRPr lang="en-US" b="1" dirty="0">
                <a:solidFill>
                  <a:srgbClr val="FF5969"/>
                </a:solidFill>
                <a:latin typeface="Tw Cen MT" panose="020B0602020104020603" pitchFamily="34" charset="0"/>
              </a:endParaRPr>
            </a:p>
            <a:p>
              <a:pPr algn="ctr"/>
              <a:endParaRPr lang="en-US" b="1" dirty="0">
                <a:solidFill>
                  <a:srgbClr val="FF5969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C94FF53-E358-452A-A5CE-3296318ABBE9}"/>
                </a:ext>
              </a:extLst>
            </p:cNvPr>
            <p:cNvSpPr txBox="1"/>
            <p:nvPr/>
          </p:nvSpPr>
          <p:spPr>
            <a:xfrm>
              <a:off x="1488849" y="4146827"/>
              <a:ext cx="15915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1400" b="1" dirty="0">
                <a:solidFill>
                  <a:srgbClr val="A6A6A6"/>
                </a:solidFill>
                <a:latin typeface="Tw Cen MT" panose="020B0602020104020603" pitchFamily="34" charset="0"/>
              </a:endParaRPr>
            </a:p>
          </p:txBody>
        </p:sp>
      </p:grpSp>
      <p:cxnSp>
        <p:nvCxnSpPr>
          <p:cNvPr id="196" name="Straight Connector 95">
            <a:extLst>
              <a:ext uri="{FF2B5EF4-FFF2-40B4-BE49-F238E27FC236}">
                <a16:creationId xmlns:a16="http://schemas.microsoft.com/office/drawing/2014/main" id="{7277CEC9-24C9-4B1D-964A-A216786A7724}"/>
              </a:ext>
            </a:extLst>
          </p:cNvPr>
          <p:cNvCxnSpPr/>
          <p:nvPr/>
        </p:nvCxnSpPr>
        <p:spPr>
          <a:xfrm>
            <a:off x="4500633" y="3689417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oup 96">
            <a:extLst>
              <a:ext uri="{FF2B5EF4-FFF2-40B4-BE49-F238E27FC236}">
                <a16:creationId xmlns:a16="http://schemas.microsoft.com/office/drawing/2014/main" id="{F1840EDE-DF70-433F-86FE-A402BC5C2DDE}"/>
              </a:ext>
            </a:extLst>
          </p:cNvPr>
          <p:cNvGrpSpPr/>
          <p:nvPr/>
        </p:nvGrpSpPr>
        <p:grpSpPr>
          <a:xfrm>
            <a:off x="4289539" y="3583870"/>
            <a:ext cx="211094" cy="211094"/>
            <a:chOff x="1677812" y="4248152"/>
            <a:chExt cx="211094" cy="211094"/>
          </a:xfrm>
        </p:grpSpPr>
        <p:sp>
          <p:nvSpPr>
            <p:cNvPr id="198" name="Oval 97">
              <a:extLst>
                <a:ext uri="{FF2B5EF4-FFF2-40B4-BE49-F238E27FC236}">
                  <a16:creationId xmlns:a16="http://schemas.microsoft.com/office/drawing/2014/main" id="{43B84625-CD81-4477-AFEA-2D657FFA16C5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9" name="Oval 98">
              <a:extLst>
                <a:ext uri="{FF2B5EF4-FFF2-40B4-BE49-F238E27FC236}">
                  <a16:creationId xmlns:a16="http://schemas.microsoft.com/office/drawing/2014/main" id="{90BB5737-FB23-4CC2-81BC-52D57E7FB8E9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0" name="Straight Connector 99">
            <a:extLst>
              <a:ext uri="{FF2B5EF4-FFF2-40B4-BE49-F238E27FC236}">
                <a16:creationId xmlns:a16="http://schemas.microsoft.com/office/drawing/2014/main" id="{D5DAD85F-381F-4EA0-9781-3C23F8D9AC73}"/>
              </a:ext>
            </a:extLst>
          </p:cNvPr>
          <p:cNvCxnSpPr/>
          <p:nvPr/>
        </p:nvCxnSpPr>
        <p:spPr>
          <a:xfrm>
            <a:off x="6648352" y="3689417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100">
            <a:extLst>
              <a:ext uri="{FF2B5EF4-FFF2-40B4-BE49-F238E27FC236}">
                <a16:creationId xmlns:a16="http://schemas.microsoft.com/office/drawing/2014/main" id="{E76B67BC-401F-4EA8-8CBE-EEB8DFAA45A7}"/>
              </a:ext>
            </a:extLst>
          </p:cNvPr>
          <p:cNvGrpSpPr/>
          <p:nvPr/>
        </p:nvGrpSpPr>
        <p:grpSpPr>
          <a:xfrm>
            <a:off x="6467546" y="3583870"/>
            <a:ext cx="211094" cy="211094"/>
            <a:chOff x="3855819" y="4248152"/>
            <a:chExt cx="211094" cy="211094"/>
          </a:xfrm>
        </p:grpSpPr>
        <p:sp>
          <p:nvSpPr>
            <p:cNvPr id="202" name="Oval 101">
              <a:extLst>
                <a:ext uri="{FF2B5EF4-FFF2-40B4-BE49-F238E27FC236}">
                  <a16:creationId xmlns:a16="http://schemas.microsoft.com/office/drawing/2014/main" id="{A399A27A-C7E8-457C-9D90-A66A1BF1F76F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3" name="Oval 102">
              <a:extLst>
                <a:ext uri="{FF2B5EF4-FFF2-40B4-BE49-F238E27FC236}">
                  <a16:creationId xmlns:a16="http://schemas.microsoft.com/office/drawing/2014/main" id="{C4008114-54A1-42C2-9000-1CC3AE1D8927}"/>
                </a:ext>
              </a:extLst>
            </p:cNvPr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solidFill>
              <a:srgbClr val="52C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4" name="Group 103">
            <a:extLst>
              <a:ext uri="{FF2B5EF4-FFF2-40B4-BE49-F238E27FC236}">
                <a16:creationId xmlns:a16="http://schemas.microsoft.com/office/drawing/2014/main" id="{590AD362-84BB-49C7-8C91-CDB895729924}"/>
              </a:ext>
            </a:extLst>
          </p:cNvPr>
          <p:cNvGrpSpPr/>
          <p:nvPr/>
        </p:nvGrpSpPr>
        <p:grpSpPr>
          <a:xfrm>
            <a:off x="8584977" y="3583870"/>
            <a:ext cx="211094" cy="211094"/>
            <a:chOff x="5973250" y="4248152"/>
            <a:chExt cx="211094" cy="211094"/>
          </a:xfrm>
        </p:grpSpPr>
        <p:sp>
          <p:nvSpPr>
            <p:cNvPr id="205" name="Oval 104">
              <a:extLst>
                <a:ext uri="{FF2B5EF4-FFF2-40B4-BE49-F238E27FC236}">
                  <a16:creationId xmlns:a16="http://schemas.microsoft.com/office/drawing/2014/main" id="{A32FB427-F316-4459-B06D-2A2B27FC7053}"/>
                </a:ext>
              </a:extLst>
            </p:cNvPr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Oval 105">
              <a:extLst>
                <a:ext uri="{FF2B5EF4-FFF2-40B4-BE49-F238E27FC236}">
                  <a16:creationId xmlns:a16="http://schemas.microsoft.com/office/drawing/2014/main" id="{C35EF795-8B2D-4CD0-87FF-5756B089D921}"/>
                </a:ext>
              </a:extLst>
            </p:cNvPr>
            <p:cNvSpPr/>
            <p:nvPr/>
          </p:nvSpPr>
          <p:spPr>
            <a:xfrm>
              <a:off x="6003538" y="4278440"/>
              <a:ext cx="150518" cy="150518"/>
            </a:xfrm>
            <a:prstGeom prst="ellipse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7" name="Group 106">
            <a:extLst>
              <a:ext uri="{FF2B5EF4-FFF2-40B4-BE49-F238E27FC236}">
                <a16:creationId xmlns:a16="http://schemas.microsoft.com/office/drawing/2014/main" id="{E9582EE9-5831-4F6F-B29E-0BEB719C4F1E}"/>
              </a:ext>
            </a:extLst>
          </p:cNvPr>
          <p:cNvGrpSpPr/>
          <p:nvPr/>
        </p:nvGrpSpPr>
        <p:grpSpPr>
          <a:xfrm>
            <a:off x="3245153" y="4208320"/>
            <a:ext cx="2289049" cy="990097"/>
            <a:chOff x="1514240" y="4816886"/>
            <a:chExt cx="2289049" cy="990097"/>
          </a:xfrm>
        </p:grpSpPr>
        <p:sp>
          <p:nvSpPr>
            <p:cNvPr id="208" name="TextBox 107">
              <a:extLst>
                <a:ext uri="{FF2B5EF4-FFF2-40B4-BE49-F238E27FC236}">
                  <a16:creationId xmlns:a16="http://schemas.microsoft.com/office/drawing/2014/main" id="{895C2AE9-E6EE-4572-8B9B-0A1C8899D6FE}"/>
                </a:ext>
              </a:extLst>
            </p:cNvPr>
            <p:cNvSpPr txBox="1"/>
            <p:nvPr/>
          </p:nvSpPr>
          <p:spPr>
            <a:xfrm>
              <a:off x="1514240" y="4816886"/>
              <a:ext cx="2289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Culture Barrier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9" name="TextBox 108">
              <a:extLst>
                <a:ext uri="{FF2B5EF4-FFF2-40B4-BE49-F238E27FC236}">
                  <a16:creationId xmlns:a16="http://schemas.microsoft.com/office/drawing/2014/main" id="{8DC71A93-B148-4A8B-B0CA-4AD086FE8D7B}"/>
                </a:ext>
              </a:extLst>
            </p:cNvPr>
            <p:cNvSpPr txBox="1"/>
            <p:nvPr/>
          </p:nvSpPr>
          <p:spPr>
            <a:xfrm>
              <a:off x="1747864" y="5160652"/>
              <a:ext cx="184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 sense of distance due to sign language communication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10" name="TextBox 109">
            <a:extLst>
              <a:ext uri="{FF2B5EF4-FFF2-40B4-BE49-F238E27FC236}">
                <a16:creationId xmlns:a16="http://schemas.microsoft.com/office/drawing/2014/main" id="{70B20FE2-BC47-4EB2-B7EA-CBE6F5B390D3}"/>
              </a:ext>
            </a:extLst>
          </p:cNvPr>
          <p:cNvSpPr txBox="1"/>
          <p:nvPr/>
        </p:nvSpPr>
        <p:spPr>
          <a:xfrm>
            <a:off x="3245153" y="3775319"/>
            <a:ext cx="228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5969"/>
                </a:solidFill>
                <a:latin typeface="Tw Cen MT" panose="020B0602020104020603" pitchFamily="34" charset="0"/>
              </a:rPr>
              <a:t>Start</a:t>
            </a:r>
          </a:p>
        </p:txBody>
      </p:sp>
      <p:grpSp>
        <p:nvGrpSpPr>
          <p:cNvPr id="211" name="Group 110">
            <a:extLst>
              <a:ext uri="{FF2B5EF4-FFF2-40B4-BE49-F238E27FC236}">
                <a16:creationId xmlns:a16="http://schemas.microsoft.com/office/drawing/2014/main" id="{EEB19012-A13E-4E01-97E1-4BD9BE0B2C4A}"/>
              </a:ext>
            </a:extLst>
          </p:cNvPr>
          <p:cNvGrpSpPr/>
          <p:nvPr/>
        </p:nvGrpSpPr>
        <p:grpSpPr>
          <a:xfrm>
            <a:off x="5310084" y="4224013"/>
            <a:ext cx="2556298" cy="995033"/>
            <a:chOff x="1390261" y="4832579"/>
            <a:chExt cx="2556298" cy="995033"/>
          </a:xfrm>
        </p:grpSpPr>
        <p:sp>
          <p:nvSpPr>
            <p:cNvPr id="212" name="TextBox 111">
              <a:extLst>
                <a:ext uri="{FF2B5EF4-FFF2-40B4-BE49-F238E27FC236}">
                  <a16:creationId xmlns:a16="http://schemas.microsoft.com/office/drawing/2014/main" id="{5FF83314-6443-4064-B8AD-715FDF38C0B1}"/>
                </a:ext>
              </a:extLst>
            </p:cNvPr>
            <p:cNvSpPr txBox="1"/>
            <p:nvPr/>
          </p:nvSpPr>
          <p:spPr>
            <a:xfrm>
              <a:off x="1390261" y="4832579"/>
              <a:ext cx="2556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Eliminate Differences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3" name="TextBox 112">
              <a:extLst>
                <a:ext uri="{FF2B5EF4-FFF2-40B4-BE49-F238E27FC236}">
                  <a16:creationId xmlns:a16="http://schemas.microsoft.com/office/drawing/2014/main" id="{AFB0129A-D09E-4693-96AE-20F4A2C31E42}"/>
                </a:ext>
              </a:extLst>
            </p:cNvPr>
            <p:cNvSpPr txBox="1"/>
            <p:nvPr/>
          </p:nvSpPr>
          <p:spPr>
            <a:xfrm>
              <a:off x="1733898" y="5181281"/>
              <a:ext cx="184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Most people use voice to communicate with others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14" name="TextBox 113">
            <a:extLst>
              <a:ext uri="{FF2B5EF4-FFF2-40B4-BE49-F238E27FC236}">
                <a16:creationId xmlns:a16="http://schemas.microsoft.com/office/drawing/2014/main" id="{B58D17C2-3595-44AD-9D77-27C29A8030BC}"/>
              </a:ext>
            </a:extLst>
          </p:cNvPr>
          <p:cNvSpPr txBox="1"/>
          <p:nvPr/>
        </p:nvSpPr>
        <p:spPr>
          <a:xfrm>
            <a:off x="5434063" y="3775319"/>
            <a:ext cx="228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2CBBE"/>
                </a:solidFill>
                <a:latin typeface="Tw Cen MT" panose="020B0602020104020603" pitchFamily="34" charset="0"/>
              </a:rPr>
              <a:t>Think</a:t>
            </a:r>
          </a:p>
        </p:txBody>
      </p:sp>
      <p:grpSp>
        <p:nvGrpSpPr>
          <p:cNvPr id="215" name="Group 114">
            <a:extLst>
              <a:ext uri="{FF2B5EF4-FFF2-40B4-BE49-F238E27FC236}">
                <a16:creationId xmlns:a16="http://schemas.microsoft.com/office/drawing/2014/main" id="{115D3786-3CB0-4D98-9C2D-11D4FBA5EAB9}"/>
              </a:ext>
            </a:extLst>
          </p:cNvPr>
          <p:cNvGrpSpPr/>
          <p:nvPr/>
        </p:nvGrpSpPr>
        <p:grpSpPr>
          <a:xfrm>
            <a:off x="7615569" y="4208320"/>
            <a:ext cx="2289049" cy="1380057"/>
            <a:chOff x="1566607" y="4816886"/>
            <a:chExt cx="2289049" cy="1380057"/>
          </a:xfrm>
        </p:grpSpPr>
        <p:sp>
          <p:nvSpPr>
            <p:cNvPr id="216" name="TextBox 115">
              <a:extLst>
                <a:ext uri="{FF2B5EF4-FFF2-40B4-BE49-F238E27FC236}">
                  <a16:creationId xmlns:a16="http://schemas.microsoft.com/office/drawing/2014/main" id="{572131EC-94E6-4982-85F7-903D6FA72171}"/>
                </a:ext>
              </a:extLst>
            </p:cNvPr>
            <p:cNvSpPr txBox="1"/>
            <p:nvPr/>
          </p:nvSpPr>
          <p:spPr>
            <a:xfrm>
              <a:off x="1566607" y="4816886"/>
              <a:ext cx="2289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Sign Language</a:t>
              </a:r>
            </a:p>
          </p:txBody>
        </p:sp>
        <p:sp>
          <p:nvSpPr>
            <p:cNvPr id="217" name="TextBox 116">
              <a:extLst>
                <a:ext uri="{FF2B5EF4-FFF2-40B4-BE49-F238E27FC236}">
                  <a16:creationId xmlns:a16="http://schemas.microsoft.com/office/drawing/2014/main" id="{B60C2261-B057-44FB-B300-F0F52E3F90C0}"/>
                </a:ext>
              </a:extLst>
            </p:cNvPr>
            <p:cNvSpPr txBox="1"/>
            <p:nvPr/>
          </p:nvSpPr>
          <p:spPr>
            <a:xfrm>
              <a:off x="1721732" y="5181280"/>
              <a:ext cx="18497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Expect </a:t>
              </a:r>
              <a:r>
                <a:rPr lang="en-US" altLang="zh-TW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iHands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to promote the hearing disorder people to communicate with the public</a:t>
              </a:r>
            </a:p>
          </p:txBody>
        </p:sp>
      </p:grpSp>
      <p:sp>
        <p:nvSpPr>
          <p:cNvPr id="218" name="TextBox 117">
            <a:extLst>
              <a:ext uri="{FF2B5EF4-FFF2-40B4-BE49-F238E27FC236}">
                <a16:creationId xmlns:a16="http://schemas.microsoft.com/office/drawing/2014/main" id="{D8562F22-E78F-4DD5-9BBD-EEAB69C0B365}"/>
              </a:ext>
            </a:extLst>
          </p:cNvPr>
          <p:cNvSpPr txBox="1"/>
          <p:nvPr/>
        </p:nvSpPr>
        <p:spPr>
          <a:xfrm>
            <a:off x="7563202" y="3775319"/>
            <a:ext cx="228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C630"/>
                </a:solidFill>
                <a:latin typeface="Tw Cen MT" panose="020B0602020104020603" pitchFamily="34" charset="0"/>
              </a:rPr>
              <a:t>Goal</a:t>
            </a:r>
          </a:p>
        </p:txBody>
      </p:sp>
      <p:grpSp>
        <p:nvGrpSpPr>
          <p:cNvPr id="219" name="Group 1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3751837" y="1822078"/>
            <a:ext cx="1275682" cy="1275682"/>
            <a:chOff x="3063120" y="1755914"/>
            <a:chExt cx="1275682" cy="1275682"/>
          </a:xfrm>
        </p:grpSpPr>
        <p:sp>
          <p:nvSpPr>
            <p:cNvPr id="220" name="Teardrop 119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120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2" name="Picture 130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grpSp>
        <p:nvGrpSpPr>
          <p:cNvPr id="223" name="Group 2">
            <a:extLst>
              <a:ext uri="{FF2B5EF4-FFF2-40B4-BE49-F238E27FC236}">
                <a16:creationId xmlns:a16="http://schemas.microsoft.com/office/drawing/2014/main" id="{191C1607-C8B7-4B99-9DC5-3321A9E92D49}"/>
              </a:ext>
            </a:extLst>
          </p:cNvPr>
          <p:cNvGrpSpPr/>
          <p:nvPr/>
        </p:nvGrpSpPr>
        <p:grpSpPr>
          <a:xfrm>
            <a:off x="5931157" y="1822078"/>
            <a:ext cx="1275682" cy="1275682"/>
            <a:chOff x="5242440" y="1755914"/>
            <a:chExt cx="1275682" cy="1275682"/>
          </a:xfrm>
        </p:grpSpPr>
        <p:sp>
          <p:nvSpPr>
            <p:cNvPr id="224" name="Teardrop 123">
              <a:extLst>
                <a:ext uri="{FF2B5EF4-FFF2-40B4-BE49-F238E27FC236}">
                  <a16:creationId xmlns:a16="http://schemas.microsoft.com/office/drawing/2014/main" id="{A44D7BEA-70F0-4773-A72C-A5B9951D3536}"/>
                </a:ext>
              </a:extLst>
            </p:cNvPr>
            <p:cNvSpPr/>
            <p:nvPr/>
          </p:nvSpPr>
          <p:spPr>
            <a:xfrm rot="8100000">
              <a:off x="524244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52C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" name="Oval 124">
              <a:extLst>
                <a:ext uri="{FF2B5EF4-FFF2-40B4-BE49-F238E27FC236}">
                  <a16:creationId xmlns:a16="http://schemas.microsoft.com/office/drawing/2014/main" id="{1431DABB-47B8-4640-BD39-9CC7E2CDA115}"/>
                </a:ext>
              </a:extLst>
            </p:cNvPr>
            <p:cNvSpPr/>
            <p:nvPr/>
          </p:nvSpPr>
          <p:spPr>
            <a:xfrm>
              <a:off x="543678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6" name="Picture 131">
              <a:extLst>
                <a:ext uri="{FF2B5EF4-FFF2-40B4-BE49-F238E27FC236}">
                  <a16:creationId xmlns:a16="http://schemas.microsoft.com/office/drawing/2014/main" id="{B5EEDA48-5891-495E-A9A5-8AEE8394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681" y="2061164"/>
              <a:ext cx="659146" cy="659144"/>
            </a:xfrm>
            <a:prstGeom prst="rect">
              <a:avLst/>
            </a:prstGeom>
          </p:spPr>
        </p:pic>
      </p:grpSp>
      <p:grpSp>
        <p:nvGrpSpPr>
          <p:cNvPr id="227" name="Group 3">
            <a:extLst>
              <a:ext uri="{FF2B5EF4-FFF2-40B4-BE49-F238E27FC236}">
                <a16:creationId xmlns:a16="http://schemas.microsoft.com/office/drawing/2014/main" id="{FA807BE1-996E-4364-AC05-CAC8C826377C}"/>
              </a:ext>
            </a:extLst>
          </p:cNvPr>
          <p:cNvGrpSpPr/>
          <p:nvPr/>
        </p:nvGrpSpPr>
        <p:grpSpPr>
          <a:xfrm>
            <a:off x="8041898" y="1822078"/>
            <a:ext cx="1275682" cy="1275682"/>
            <a:chOff x="7353181" y="1755914"/>
            <a:chExt cx="1275682" cy="1275682"/>
          </a:xfrm>
        </p:grpSpPr>
        <p:sp>
          <p:nvSpPr>
            <p:cNvPr id="228" name="Teardrop 127">
              <a:extLst>
                <a:ext uri="{FF2B5EF4-FFF2-40B4-BE49-F238E27FC236}">
                  <a16:creationId xmlns:a16="http://schemas.microsoft.com/office/drawing/2014/main" id="{76257F1B-992C-4717-A6A2-EDE25A4F31C3}"/>
                </a:ext>
              </a:extLst>
            </p:cNvPr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Oval 128">
              <a:extLst>
                <a:ext uri="{FF2B5EF4-FFF2-40B4-BE49-F238E27FC236}">
                  <a16:creationId xmlns:a16="http://schemas.microsoft.com/office/drawing/2014/main" id="{CBB174F9-BA66-486F-BC62-F2720CED100C}"/>
                </a:ext>
              </a:extLst>
            </p:cNvPr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0" name="Picture 132">
              <a:extLst>
                <a:ext uri="{FF2B5EF4-FFF2-40B4-BE49-F238E27FC236}">
                  <a16:creationId xmlns:a16="http://schemas.microsoft.com/office/drawing/2014/main" id="{58BE45EE-A44E-41D8-8C13-099C1F70E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666" y="2048456"/>
              <a:ext cx="684562" cy="684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94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214" grpId="0"/>
      <p:bldP spid="2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714522" y="3189605"/>
              <a:ext cx="2308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28BA24-99D1-4E44-98AC-50745A94AD6C}"/>
              </a:ext>
            </a:extLst>
          </p:cNvPr>
          <p:cNvGrpSpPr/>
          <p:nvPr/>
        </p:nvGrpSpPr>
        <p:grpSpPr>
          <a:xfrm>
            <a:off x="1184133" y="0"/>
            <a:ext cx="9972450" cy="6858000"/>
            <a:chOff x="491575" y="0"/>
            <a:chExt cx="9972451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9FD4E-778D-428A-B08F-1B97893971C7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DB4514-65BA-420D-BBB3-CCF0A5B397C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6CE46E-7143-4535-BF09-36D36B082851}"/>
                </a:ext>
              </a:extLst>
            </p:cNvPr>
            <p:cNvSpPr txBox="1"/>
            <p:nvPr/>
          </p:nvSpPr>
          <p:spPr>
            <a:xfrm rot="16200000">
              <a:off x="9065679" y="3224828"/>
              <a:ext cx="2150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E9D2CC3-AE8C-4CF7-AC14-0BF3748D6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04DBF9-F2DF-4744-9CBE-8384BF790E0F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09FCBC-490E-4134-BE82-9429CE5AB00A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4E2370-4D03-4FD0-B29C-F763767296D4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5F8F51-D3FD-42A1-8372-1B4B1B7C336A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features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5E43CA3-886C-4010-B3E2-837CCC6F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692332" cy="6858000"/>
            <a:chOff x="718505" y="-1"/>
            <a:chExt cx="8692332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6FD3106-E967-44D6-AB4D-A0DA183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738260" y="3189608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Q&amp;A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9879508-5AD7-4FE2-AD55-8AF69ECD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2689412" y="363071"/>
            <a:ext cx="357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82" name="Group 99">
            <a:extLst>
              <a:ext uri="{FF2B5EF4-FFF2-40B4-BE49-F238E27FC236}">
                <a16:creationId xmlns:a16="http://schemas.microsoft.com/office/drawing/2014/main" id="{CC89FF31-8612-4FD2-9987-7B2B659E4399}"/>
              </a:ext>
            </a:extLst>
          </p:cNvPr>
          <p:cNvGrpSpPr/>
          <p:nvPr/>
        </p:nvGrpSpPr>
        <p:grpSpPr>
          <a:xfrm>
            <a:off x="6887518" y="3137553"/>
            <a:ext cx="2017224" cy="2017224"/>
            <a:chOff x="1466851" y="1754971"/>
            <a:chExt cx="2362200" cy="2362200"/>
          </a:xfrm>
        </p:grpSpPr>
        <p:sp>
          <p:nvSpPr>
            <p:cNvPr id="83" name="Oval 100">
              <a:extLst>
                <a:ext uri="{FF2B5EF4-FFF2-40B4-BE49-F238E27FC236}">
                  <a16:creationId xmlns:a16="http://schemas.microsoft.com/office/drawing/2014/main" id="{8A4AD62D-BD7E-415D-B725-6AC37487928F}"/>
                </a:ext>
              </a:extLst>
            </p:cNvPr>
            <p:cNvSpPr/>
            <p:nvPr/>
          </p:nvSpPr>
          <p:spPr>
            <a:xfrm>
              <a:off x="1466851" y="1754971"/>
              <a:ext cx="2362200" cy="236220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4" name="Picture 101">
              <a:extLst>
                <a:ext uri="{FF2B5EF4-FFF2-40B4-BE49-F238E27FC236}">
                  <a16:creationId xmlns:a16="http://schemas.microsoft.com/office/drawing/2014/main" id="{AD995FC3-C541-42EF-8CAA-48FBA94B9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2" y="1907373"/>
              <a:ext cx="2057396" cy="2057396"/>
            </a:xfrm>
            <a:prstGeom prst="ellipse">
              <a:avLst/>
            </a:prstGeom>
          </p:spPr>
        </p:pic>
      </p:grpSp>
      <p:grpSp>
        <p:nvGrpSpPr>
          <p:cNvPr id="85" name="Group 102">
            <a:extLst>
              <a:ext uri="{FF2B5EF4-FFF2-40B4-BE49-F238E27FC236}">
                <a16:creationId xmlns:a16="http://schemas.microsoft.com/office/drawing/2014/main" id="{558BBFA0-22AC-4630-95CF-DD11BBF46981}"/>
              </a:ext>
            </a:extLst>
          </p:cNvPr>
          <p:cNvGrpSpPr/>
          <p:nvPr/>
        </p:nvGrpSpPr>
        <p:grpSpPr>
          <a:xfrm>
            <a:off x="2518289" y="3117779"/>
            <a:ext cx="2075350" cy="2075350"/>
            <a:chOff x="4388156" y="1754971"/>
            <a:chExt cx="2362200" cy="2362200"/>
          </a:xfrm>
          <a:solidFill>
            <a:srgbClr val="03A1A4"/>
          </a:solidFill>
        </p:grpSpPr>
        <p:sp>
          <p:nvSpPr>
            <p:cNvPr id="86" name="Oval 103">
              <a:extLst>
                <a:ext uri="{FF2B5EF4-FFF2-40B4-BE49-F238E27FC236}">
                  <a16:creationId xmlns:a16="http://schemas.microsoft.com/office/drawing/2014/main" id="{8106C475-63FF-4B88-9037-7D4296DCF408}"/>
                </a:ext>
              </a:extLst>
            </p:cNvPr>
            <p:cNvSpPr/>
            <p:nvPr/>
          </p:nvSpPr>
          <p:spPr>
            <a:xfrm>
              <a:off x="4388156" y="1754971"/>
              <a:ext cx="2362200" cy="2362200"/>
            </a:xfrm>
            <a:prstGeom prst="ellipse">
              <a:avLst/>
            </a:pr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7" name="Picture 104">
              <a:extLst>
                <a:ext uri="{FF2B5EF4-FFF2-40B4-BE49-F238E27FC236}">
                  <a16:creationId xmlns:a16="http://schemas.microsoft.com/office/drawing/2014/main" id="{5A49D4CA-4AB4-4B81-87DF-16F4C749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558" y="1907373"/>
              <a:ext cx="2057396" cy="2057396"/>
            </a:xfrm>
            <a:prstGeom prst="ellipse">
              <a:avLst/>
            </a:prstGeom>
            <a:grpFill/>
          </p:spPr>
        </p:pic>
      </p:grpSp>
      <p:grpSp>
        <p:nvGrpSpPr>
          <p:cNvPr id="88" name="Group 105">
            <a:extLst>
              <a:ext uri="{FF2B5EF4-FFF2-40B4-BE49-F238E27FC236}">
                <a16:creationId xmlns:a16="http://schemas.microsoft.com/office/drawing/2014/main" id="{4FA7696F-3A12-4749-96EF-506789697582}"/>
              </a:ext>
            </a:extLst>
          </p:cNvPr>
          <p:cNvGrpSpPr/>
          <p:nvPr/>
        </p:nvGrpSpPr>
        <p:grpSpPr>
          <a:xfrm>
            <a:off x="4698777" y="232467"/>
            <a:ext cx="2169078" cy="2169078"/>
            <a:chOff x="7245656" y="1754971"/>
            <a:chExt cx="2362200" cy="2362200"/>
          </a:xfrm>
          <a:solidFill>
            <a:srgbClr val="EE9524"/>
          </a:solidFill>
        </p:grpSpPr>
        <p:sp>
          <p:nvSpPr>
            <p:cNvPr id="89" name="Oval 106">
              <a:extLst>
                <a:ext uri="{FF2B5EF4-FFF2-40B4-BE49-F238E27FC236}">
                  <a16:creationId xmlns:a16="http://schemas.microsoft.com/office/drawing/2014/main" id="{BEA41108-70F3-44FD-9476-BB5FCAD01852}"/>
                </a:ext>
              </a:extLst>
            </p:cNvPr>
            <p:cNvSpPr/>
            <p:nvPr/>
          </p:nvSpPr>
          <p:spPr>
            <a:xfrm>
              <a:off x="7245656" y="1754971"/>
              <a:ext cx="2362200" cy="2362200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0" name="Picture 107">
              <a:extLst>
                <a:ext uri="{FF2B5EF4-FFF2-40B4-BE49-F238E27FC236}">
                  <a16:creationId xmlns:a16="http://schemas.microsoft.com/office/drawing/2014/main" id="{70692E7A-E8C1-4231-93B0-76CAA477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154" y="1894741"/>
              <a:ext cx="2087695" cy="2082658"/>
            </a:xfrm>
            <a:prstGeom prst="ellipse">
              <a:avLst/>
            </a:prstGeom>
            <a:grpFill/>
          </p:spPr>
        </p:pic>
      </p:grpSp>
      <p:grpSp>
        <p:nvGrpSpPr>
          <p:cNvPr id="91" name="Group 117">
            <a:extLst>
              <a:ext uri="{FF2B5EF4-FFF2-40B4-BE49-F238E27FC236}">
                <a16:creationId xmlns:a16="http://schemas.microsoft.com/office/drawing/2014/main" id="{642619BF-D98C-42FE-8077-B8745D93F239}"/>
              </a:ext>
            </a:extLst>
          </p:cNvPr>
          <p:cNvGrpSpPr/>
          <p:nvPr/>
        </p:nvGrpSpPr>
        <p:grpSpPr>
          <a:xfrm>
            <a:off x="6352608" y="5288069"/>
            <a:ext cx="3455482" cy="1040916"/>
            <a:chOff x="-265294" y="4416136"/>
            <a:chExt cx="4479115" cy="1258993"/>
          </a:xfrm>
        </p:grpSpPr>
        <p:sp>
          <p:nvSpPr>
            <p:cNvPr id="92" name="TextBox 118">
              <a:extLst>
                <a:ext uri="{FF2B5EF4-FFF2-40B4-BE49-F238E27FC236}">
                  <a16:creationId xmlns:a16="http://schemas.microsoft.com/office/drawing/2014/main" id="{47D438D1-4A2C-457A-A675-A2FFD11F8FC1}"/>
                </a:ext>
              </a:extLst>
            </p:cNvPr>
            <p:cNvSpPr txBox="1"/>
            <p:nvPr/>
          </p:nvSpPr>
          <p:spPr>
            <a:xfrm>
              <a:off x="466266" y="4416136"/>
              <a:ext cx="2644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596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九軸感測器</a:t>
              </a:r>
              <a:endParaRPr lang="en-US" sz="2400" b="1" dirty="0">
                <a:solidFill>
                  <a:srgbClr val="FF5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TextBox 119">
              <a:extLst>
                <a:ext uri="{FF2B5EF4-FFF2-40B4-BE49-F238E27FC236}">
                  <a16:creationId xmlns:a16="http://schemas.microsoft.com/office/drawing/2014/main" id="{EFA98CF0-C7D5-4BB1-AE6B-892973EDC2B3}"/>
                </a:ext>
              </a:extLst>
            </p:cNvPr>
            <p:cNvSpPr txBox="1"/>
            <p:nvPr/>
          </p:nvSpPr>
          <p:spPr>
            <a:xfrm>
              <a:off x="466266" y="4853747"/>
              <a:ext cx="264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MPU 9250</a:t>
              </a:r>
            </a:p>
          </p:txBody>
        </p:sp>
        <p:sp>
          <p:nvSpPr>
            <p:cNvPr id="94" name="TextBox 120">
              <a:extLst>
                <a:ext uri="{FF2B5EF4-FFF2-40B4-BE49-F238E27FC236}">
                  <a16:creationId xmlns:a16="http://schemas.microsoft.com/office/drawing/2014/main" id="{ADB9B462-21BE-4A91-8264-768F8688631E}"/>
                </a:ext>
              </a:extLst>
            </p:cNvPr>
            <p:cNvSpPr txBox="1"/>
            <p:nvPr/>
          </p:nvSpPr>
          <p:spPr>
            <a:xfrm>
              <a:off x="-265294" y="5228420"/>
              <a:ext cx="4479115" cy="4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Gesture Motion Information</a:t>
              </a:r>
            </a:p>
          </p:txBody>
        </p:sp>
      </p:grpSp>
      <p:grpSp>
        <p:nvGrpSpPr>
          <p:cNvPr id="95" name="Group 121">
            <a:extLst>
              <a:ext uri="{FF2B5EF4-FFF2-40B4-BE49-F238E27FC236}">
                <a16:creationId xmlns:a16="http://schemas.microsoft.com/office/drawing/2014/main" id="{EC238A46-6DC2-415E-858B-EDB9C705F5D2}"/>
              </a:ext>
            </a:extLst>
          </p:cNvPr>
          <p:cNvGrpSpPr/>
          <p:nvPr/>
        </p:nvGrpSpPr>
        <p:grpSpPr>
          <a:xfrm>
            <a:off x="2213238" y="5288435"/>
            <a:ext cx="2710989" cy="1021223"/>
            <a:chOff x="3143051" y="4416136"/>
            <a:chExt cx="3048141" cy="1262993"/>
          </a:xfrm>
        </p:grpSpPr>
        <p:sp>
          <p:nvSpPr>
            <p:cNvPr id="119" name="TextBox 122">
              <a:extLst>
                <a:ext uri="{FF2B5EF4-FFF2-40B4-BE49-F238E27FC236}">
                  <a16:creationId xmlns:a16="http://schemas.microsoft.com/office/drawing/2014/main" id="{CCBD766E-1FDC-47EC-AFE3-250300F9E1D4}"/>
                </a:ext>
              </a:extLst>
            </p:cNvPr>
            <p:cNvSpPr txBox="1"/>
            <p:nvPr/>
          </p:nvSpPr>
          <p:spPr>
            <a:xfrm>
              <a:off x="3344736" y="4416136"/>
              <a:ext cx="2644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03A1A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WIFI</a:t>
              </a:r>
              <a:r>
                <a:rPr lang="zh-TW" altLang="en-US" sz="2400" b="1" dirty="0">
                  <a:solidFill>
                    <a:srgbClr val="03A1A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模組</a:t>
              </a:r>
              <a:endParaRPr lang="en-US" sz="2400" b="1" dirty="0">
                <a:solidFill>
                  <a:srgbClr val="03A1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TextBox 123">
              <a:extLst>
                <a:ext uri="{FF2B5EF4-FFF2-40B4-BE49-F238E27FC236}">
                  <a16:creationId xmlns:a16="http://schemas.microsoft.com/office/drawing/2014/main" id="{9DD83A3E-FC84-4E9E-A039-E9CA92AC9309}"/>
                </a:ext>
              </a:extLst>
            </p:cNvPr>
            <p:cNvSpPr txBox="1"/>
            <p:nvPr/>
          </p:nvSpPr>
          <p:spPr>
            <a:xfrm>
              <a:off x="3344736" y="4853747"/>
              <a:ext cx="264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ESP8266</a:t>
              </a:r>
            </a:p>
          </p:txBody>
        </p:sp>
        <p:sp>
          <p:nvSpPr>
            <p:cNvPr id="123" name="TextBox 124">
              <a:extLst>
                <a:ext uri="{FF2B5EF4-FFF2-40B4-BE49-F238E27FC236}">
                  <a16:creationId xmlns:a16="http://schemas.microsoft.com/office/drawing/2014/main" id="{D4656B8D-277C-459C-8AC5-1E3C9FBF12C4}"/>
                </a:ext>
              </a:extLst>
            </p:cNvPr>
            <p:cNvSpPr txBox="1"/>
            <p:nvPr/>
          </p:nvSpPr>
          <p:spPr>
            <a:xfrm>
              <a:off x="3143051" y="5222359"/>
              <a:ext cx="3048141" cy="45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Data communication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5E2E5DE-DB63-4888-A16C-FBB53DF5105F}"/>
              </a:ext>
            </a:extLst>
          </p:cNvPr>
          <p:cNvGrpSpPr/>
          <p:nvPr/>
        </p:nvGrpSpPr>
        <p:grpSpPr>
          <a:xfrm>
            <a:off x="4289763" y="2410452"/>
            <a:ext cx="3251688" cy="921608"/>
            <a:chOff x="6262591" y="4416136"/>
            <a:chExt cx="3048141" cy="1345873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72104E9-D31B-4FE5-8105-9C439D743046}"/>
                </a:ext>
              </a:extLst>
            </p:cNvPr>
            <p:cNvSpPr txBox="1"/>
            <p:nvPr/>
          </p:nvSpPr>
          <p:spPr>
            <a:xfrm>
              <a:off x="6392877" y="4416136"/>
              <a:ext cx="2644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rgbClr val="5D7373"/>
                  </a:solidFill>
                  <a:latin typeface="Tw Cen MT" panose="020B0602020104020603" pitchFamily="34" charset="0"/>
                </a:rPr>
                <a:t>STM32F469-DISCO</a:t>
              </a:r>
              <a:endParaRPr lang="en-US" sz="2400" b="1" dirty="0">
                <a:solidFill>
                  <a:srgbClr val="5D7373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30" name="TextBox 127">
              <a:extLst>
                <a:ext uri="{FF2B5EF4-FFF2-40B4-BE49-F238E27FC236}">
                  <a16:creationId xmlns:a16="http://schemas.microsoft.com/office/drawing/2014/main" id="{2C9848EF-A792-46BC-8A1A-95DC4C6A8499}"/>
                </a:ext>
              </a:extLst>
            </p:cNvPr>
            <p:cNvSpPr txBox="1"/>
            <p:nvPr/>
          </p:nvSpPr>
          <p:spPr>
            <a:xfrm>
              <a:off x="6392877" y="4853747"/>
              <a:ext cx="264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By Arm</a:t>
              </a:r>
            </a:p>
          </p:txBody>
        </p:sp>
        <p:sp>
          <p:nvSpPr>
            <p:cNvPr id="134" name="TextBox 128">
              <a:extLst>
                <a:ext uri="{FF2B5EF4-FFF2-40B4-BE49-F238E27FC236}">
                  <a16:creationId xmlns:a16="http://schemas.microsoft.com/office/drawing/2014/main" id="{EC21C292-71CC-48CF-BD5C-47D7BFAC5B36}"/>
                </a:ext>
              </a:extLst>
            </p:cNvPr>
            <p:cNvSpPr txBox="1"/>
            <p:nvPr/>
          </p:nvSpPr>
          <p:spPr>
            <a:xfrm>
              <a:off x="6262591" y="5222654"/>
              <a:ext cx="3048141" cy="53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Recognition and Voicing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9" name="直線單箭頭接點 8"/>
          <p:cNvCxnSpPr/>
          <p:nvPr/>
        </p:nvCxnSpPr>
        <p:spPr>
          <a:xfrm flipH="1" flipV="1">
            <a:off x="4903548" y="4265327"/>
            <a:ext cx="1617794" cy="19386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/>
          <p:cNvCxnSpPr/>
          <p:nvPr/>
        </p:nvCxnSpPr>
        <p:spPr>
          <a:xfrm flipV="1">
            <a:off x="3736004" y="1827376"/>
            <a:ext cx="923246" cy="953466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單箭頭接點 135"/>
          <p:cNvCxnSpPr/>
          <p:nvPr/>
        </p:nvCxnSpPr>
        <p:spPr>
          <a:xfrm>
            <a:off x="7192772" y="1324373"/>
            <a:ext cx="1531152" cy="18348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583" y="4483434"/>
            <a:ext cx="1828800" cy="1828800"/>
          </a:xfrm>
          <a:prstGeom prst="rect">
            <a:avLst/>
          </a:prstGeom>
        </p:spPr>
      </p:pic>
      <p:cxnSp>
        <p:nvCxnSpPr>
          <p:cNvPr id="137" name="直線單箭頭接點 136"/>
          <p:cNvCxnSpPr/>
          <p:nvPr/>
        </p:nvCxnSpPr>
        <p:spPr>
          <a:xfrm flipH="1" flipV="1">
            <a:off x="8867572" y="4715594"/>
            <a:ext cx="560558" cy="295963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88" y="695037"/>
            <a:ext cx="1303428" cy="13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727970" y="3194731"/>
              <a:ext cx="2281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9615" cy="6858000"/>
            <a:chOff x="491575" y="0"/>
            <a:chExt cx="9969615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061405" y="3212790"/>
              <a:ext cx="2153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features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6ED4041-CDD9-443D-802E-47D43879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2" cy="6858000"/>
            <a:chOff x="718505" y="-1"/>
            <a:chExt cx="8692332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189608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Q&amp;A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8A56B9-A504-4035-8439-53ED4617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65" name="TextBox 82">
            <a:extLst>
              <a:ext uri="{FF2B5EF4-FFF2-40B4-BE49-F238E27FC236}">
                <a16:creationId xmlns:a16="http://schemas.microsoft.com/office/drawing/2014/main" id="{A94C4F95-2EDE-46B0-8B26-C72D6D3C8DB3}"/>
              </a:ext>
            </a:extLst>
          </p:cNvPr>
          <p:cNvSpPr txBox="1"/>
          <p:nvPr/>
        </p:nvSpPr>
        <p:spPr>
          <a:xfrm>
            <a:off x="1646500" y="673117"/>
            <a:ext cx="8437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Computing</a:t>
            </a:r>
            <a:endParaRPr lang="en-US" sz="5400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圓角矩形 87"/>
          <p:cNvSpPr/>
          <p:nvPr/>
        </p:nvSpPr>
        <p:spPr>
          <a:xfrm>
            <a:off x="7168331" y="4890632"/>
            <a:ext cx="1446663" cy="629239"/>
          </a:xfrm>
          <a:prstGeom prst="roundRect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9" name="直線單箭頭接點 88"/>
          <p:cNvCxnSpPr/>
          <p:nvPr/>
        </p:nvCxnSpPr>
        <p:spPr>
          <a:xfrm>
            <a:off x="6565547" y="2870003"/>
            <a:ext cx="1153123" cy="1199115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/>
          <p:nvPr/>
        </p:nvCxnSpPr>
        <p:spPr>
          <a:xfrm flipH="1" flipV="1">
            <a:off x="2611301" y="1973834"/>
            <a:ext cx="5571" cy="3558596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/>
          <p:nvPr/>
        </p:nvCxnSpPr>
        <p:spPr>
          <a:xfrm>
            <a:off x="2633346" y="5519873"/>
            <a:ext cx="6821401" cy="25270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圓角矩形 1"/>
          <p:cNvSpPr/>
          <p:nvPr/>
        </p:nvSpPr>
        <p:spPr>
          <a:xfrm>
            <a:off x="4984876" y="2774424"/>
            <a:ext cx="1446663" cy="2733078"/>
          </a:xfrm>
          <a:prstGeom prst="roundRect">
            <a:avLst/>
          </a:prstGeom>
          <a:solidFill>
            <a:srgbClr val="52C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 rot="16200000">
            <a:off x="1773277" y="3359718"/>
            <a:ext cx="1095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Time</a:t>
            </a:r>
            <a:endParaRPr lang="zh-TW" altLang="en-US" b="1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3461385" y="5637843"/>
            <a:ext cx="109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endParaRPr lang="zh-TW" altLang="en-US" b="1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8944874" y="5637843"/>
            <a:ext cx="132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 STM32</a:t>
            </a:r>
            <a:endParaRPr lang="zh-TW" altLang="en-US" b="1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圓角矩形 99"/>
          <p:cNvSpPr/>
          <p:nvPr/>
        </p:nvSpPr>
        <p:spPr>
          <a:xfrm>
            <a:off x="3003697" y="4399994"/>
            <a:ext cx="1446663" cy="1139592"/>
          </a:xfrm>
          <a:prstGeom prst="roundRect">
            <a:avLst/>
          </a:pr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1" name="直線單箭頭接點 100"/>
          <p:cNvCxnSpPr/>
          <p:nvPr/>
        </p:nvCxnSpPr>
        <p:spPr>
          <a:xfrm flipV="1">
            <a:off x="3865457" y="2870003"/>
            <a:ext cx="946890" cy="855429"/>
          </a:xfrm>
          <a:prstGeom prst="straightConnector1">
            <a:avLst/>
          </a:prstGeom>
          <a:ln w="57150">
            <a:solidFill>
              <a:srgbClr val="5D73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5166847" y="5637843"/>
            <a:ext cx="126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Version 1</a:t>
            </a:r>
            <a:endParaRPr lang="zh-TW" altLang="en-US" b="1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字方塊 101"/>
          <p:cNvSpPr txBox="1"/>
          <p:nvPr/>
        </p:nvSpPr>
        <p:spPr>
          <a:xfrm>
            <a:off x="7336962" y="5644632"/>
            <a:ext cx="158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final version</a:t>
            </a:r>
            <a:endParaRPr lang="zh-TW" altLang="en-US" b="1" dirty="0">
              <a:solidFill>
                <a:srgbClr val="5D737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>
              <a:xfrm>
                <a:off x="7292322" y="4251045"/>
                <a:ext cx="1225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solidFill>
                          <a:srgbClr val="5D7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altLang="zh-TW" sz="2400" dirty="0">
                    <a:solidFill>
                      <a:srgbClr val="5D7373"/>
                    </a:solidFill>
                  </a:rPr>
                  <a:t> 0.05s</a:t>
                </a:r>
                <a:endParaRPr lang="zh-TW" altLang="en-US" sz="2400" dirty="0">
                  <a:solidFill>
                    <a:srgbClr val="5D7373"/>
                  </a:solidFill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322" y="4251045"/>
                <a:ext cx="1225692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526" r="-49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字方塊 105"/>
              <p:cNvSpPr txBox="1"/>
              <p:nvPr/>
            </p:nvSpPr>
            <p:spPr>
              <a:xfrm>
                <a:off x="5166814" y="2347361"/>
                <a:ext cx="11887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solidFill>
                          <a:srgbClr val="5D7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altLang="zh-TW" sz="2400" dirty="0">
                    <a:solidFill>
                      <a:srgbClr val="5D7373"/>
                    </a:solidFill>
                  </a:rPr>
                  <a:t> 0.4s</a:t>
                </a:r>
                <a:endParaRPr lang="zh-TW" altLang="en-US" sz="2400" dirty="0">
                  <a:solidFill>
                    <a:srgbClr val="5D7373"/>
                  </a:solidFill>
                </a:endParaRPr>
              </a:p>
            </p:txBody>
          </p:sp>
        </mc:Choice>
        <mc:Fallback xmlns="">
          <p:sp>
            <p:nvSpPr>
              <p:cNvPr id="106" name="文字方塊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814" y="2347361"/>
                <a:ext cx="1188775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/>
              <p:cNvSpPr txBox="1"/>
              <p:nvPr/>
            </p:nvSpPr>
            <p:spPr>
              <a:xfrm>
                <a:off x="3184205" y="3910130"/>
                <a:ext cx="11242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solidFill>
                          <a:srgbClr val="5D73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altLang="zh-TW" sz="2400" dirty="0">
                    <a:solidFill>
                      <a:srgbClr val="5D7373"/>
                    </a:solidFill>
                  </a:rPr>
                  <a:t> 0.1s</a:t>
                </a:r>
                <a:endParaRPr lang="zh-TW" altLang="en-US" sz="2400" dirty="0">
                  <a:solidFill>
                    <a:srgbClr val="5D7373"/>
                  </a:solidFill>
                </a:endParaRPr>
              </a:p>
            </p:txBody>
          </p:sp>
        </mc:Choice>
        <mc:Fallback xmlns="">
          <p:sp>
            <p:nvSpPr>
              <p:cNvPr id="107" name="文字方塊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205" y="3910130"/>
                <a:ext cx="1124203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20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2" grpId="0" animBg="1"/>
      <p:bldP spid="100" grpId="0" animBg="1"/>
      <p:bldP spid="33" grpId="0"/>
      <p:bldP spid="106" grpId="0"/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727970" y="3194731"/>
              <a:ext cx="2281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9615" cy="6858000"/>
            <a:chOff x="491575" y="0"/>
            <a:chExt cx="9969615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061405" y="3212790"/>
              <a:ext cx="2153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14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features</a:t>
              </a:r>
            </a:p>
          </p:txBody>
        </p:sp>
        <p:pic>
          <p:nvPicPr>
            <p:cNvPr id="149" name="Picture 98">
              <a:extLst>
                <a:ext uri="{FF2B5EF4-FFF2-40B4-BE49-F238E27FC236}">
                  <a16:creationId xmlns:a16="http://schemas.microsoft.com/office/drawing/2014/main" id="{F6ED4041-CDD9-443D-802E-47D43879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7638543" y="-1"/>
            <a:ext cx="8692332" cy="6858000"/>
            <a:chOff x="718505" y="-1"/>
            <a:chExt cx="8692332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189608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Q&amp;A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8A56B9-A504-4035-8439-53ED4617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65" name="TextBox 82">
            <a:extLst>
              <a:ext uri="{FF2B5EF4-FFF2-40B4-BE49-F238E27FC236}">
                <a16:creationId xmlns:a16="http://schemas.microsoft.com/office/drawing/2014/main" id="{A94C4F95-2EDE-46B0-8B26-C72D6D3C8DB3}"/>
              </a:ext>
            </a:extLst>
          </p:cNvPr>
          <p:cNvSpPr txBox="1"/>
          <p:nvPr/>
        </p:nvSpPr>
        <p:spPr>
          <a:xfrm>
            <a:off x="1539101" y="673117"/>
            <a:ext cx="8437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5D737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Sensing</a:t>
            </a:r>
          </a:p>
        </p:txBody>
      </p:sp>
      <p:sp>
        <p:nvSpPr>
          <p:cNvPr id="69" name="TextBox 118">
            <a:extLst>
              <a:ext uri="{FF2B5EF4-FFF2-40B4-BE49-F238E27FC236}">
                <a16:creationId xmlns:a16="http://schemas.microsoft.com/office/drawing/2014/main" id="{47D438D1-4A2C-457A-A675-A2FFD11F8FC1}"/>
              </a:ext>
            </a:extLst>
          </p:cNvPr>
          <p:cNvSpPr txBox="1"/>
          <p:nvPr/>
        </p:nvSpPr>
        <p:spPr>
          <a:xfrm>
            <a:off x="2710963" y="4601041"/>
            <a:ext cx="264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2CBBE"/>
                </a:solidFill>
                <a:latin typeface="Tw Cen MT" panose="020B0602020104020603" pitchFamily="34" charset="0"/>
              </a:rPr>
              <a:t>7 Frame per sec</a:t>
            </a:r>
          </a:p>
        </p:txBody>
      </p:sp>
      <p:sp>
        <p:nvSpPr>
          <p:cNvPr id="84" name="TextBox 122">
            <a:extLst>
              <a:ext uri="{FF2B5EF4-FFF2-40B4-BE49-F238E27FC236}">
                <a16:creationId xmlns:a16="http://schemas.microsoft.com/office/drawing/2014/main" id="{CCBD766E-1FDC-47EC-AFE3-250300F9E1D4}"/>
              </a:ext>
            </a:extLst>
          </p:cNvPr>
          <p:cNvSpPr txBox="1"/>
          <p:nvPr/>
        </p:nvSpPr>
        <p:spPr>
          <a:xfrm>
            <a:off x="6192336" y="4602286"/>
            <a:ext cx="264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5969"/>
                </a:solidFill>
                <a:latin typeface="Tw Cen MT" panose="020B0602020104020603" pitchFamily="34" charset="0"/>
              </a:rPr>
              <a:t>20 Frame per sec</a:t>
            </a:r>
          </a:p>
        </p:txBody>
      </p:sp>
      <p:grpSp>
        <p:nvGrpSpPr>
          <p:cNvPr id="18" name="群組 17"/>
          <p:cNvGrpSpPr>
            <a:grpSpLocks noChangeAspect="1"/>
          </p:cNvGrpSpPr>
          <p:nvPr/>
        </p:nvGrpSpPr>
        <p:grpSpPr>
          <a:xfrm>
            <a:off x="2872387" y="2608096"/>
            <a:ext cx="2294427" cy="1748083"/>
            <a:chOff x="2734854" y="2570339"/>
            <a:chExt cx="2485345" cy="1893540"/>
          </a:xfrm>
        </p:grpSpPr>
        <p:sp>
          <p:nvSpPr>
            <p:cNvPr id="110" name="圓角矩形 109"/>
            <p:cNvSpPr/>
            <p:nvPr/>
          </p:nvSpPr>
          <p:spPr>
            <a:xfrm>
              <a:off x="3628243" y="2570339"/>
              <a:ext cx="1591956" cy="1588740"/>
            </a:xfrm>
            <a:prstGeom prst="roundRect">
              <a:avLst/>
            </a:prstGeom>
            <a:solidFill>
              <a:srgbClr val="52CBBE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圓角矩形 126"/>
            <p:cNvSpPr/>
            <p:nvPr/>
          </p:nvSpPr>
          <p:spPr>
            <a:xfrm>
              <a:off x="3165785" y="2722739"/>
              <a:ext cx="1591956" cy="1588740"/>
            </a:xfrm>
            <a:prstGeom prst="roundRect">
              <a:avLst/>
            </a:prstGeom>
            <a:solidFill>
              <a:srgbClr val="52CBBE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圓角矩形 127"/>
            <p:cNvSpPr/>
            <p:nvPr/>
          </p:nvSpPr>
          <p:spPr>
            <a:xfrm>
              <a:off x="2734854" y="2875139"/>
              <a:ext cx="1591956" cy="1588740"/>
            </a:xfrm>
            <a:prstGeom prst="roundRect">
              <a:avLst/>
            </a:prstGeom>
            <a:solidFill>
              <a:srgbClr val="52CBBE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>
            <a:grpSpLocks noChangeAspect="1"/>
          </p:cNvGrpSpPr>
          <p:nvPr/>
        </p:nvGrpSpPr>
        <p:grpSpPr>
          <a:xfrm>
            <a:off x="6422101" y="2377031"/>
            <a:ext cx="2295546" cy="1913625"/>
            <a:chOff x="5262742" y="2379863"/>
            <a:chExt cx="2840282" cy="2367731"/>
          </a:xfrm>
        </p:grpSpPr>
        <p:grpSp>
          <p:nvGrpSpPr>
            <p:cNvPr id="137" name="群組 136"/>
            <p:cNvGrpSpPr/>
            <p:nvPr/>
          </p:nvGrpSpPr>
          <p:grpSpPr>
            <a:xfrm>
              <a:off x="5996063" y="2379863"/>
              <a:ext cx="2106961" cy="1893540"/>
              <a:chOff x="5262742" y="2854054"/>
              <a:chExt cx="2106961" cy="1893540"/>
            </a:xfrm>
          </p:grpSpPr>
          <p:sp>
            <p:nvSpPr>
              <p:cNvPr id="138" name="圓角矩形 137"/>
              <p:cNvSpPr/>
              <p:nvPr/>
            </p:nvSpPr>
            <p:spPr>
              <a:xfrm>
                <a:off x="5777747" y="2854054"/>
                <a:ext cx="1591956" cy="1588740"/>
              </a:xfrm>
              <a:prstGeom prst="roundRect">
                <a:avLst/>
              </a:prstGeom>
              <a:solidFill>
                <a:srgbClr val="FF5969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9" name="圓角矩形 138"/>
              <p:cNvSpPr/>
              <p:nvPr/>
            </p:nvSpPr>
            <p:spPr>
              <a:xfrm>
                <a:off x="5520247" y="3006454"/>
                <a:ext cx="1591956" cy="1588740"/>
              </a:xfrm>
              <a:prstGeom prst="roundRect">
                <a:avLst/>
              </a:prstGeom>
              <a:solidFill>
                <a:srgbClr val="FF5969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圓角矩形 139"/>
              <p:cNvSpPr/>
              <p:nvPr/>
            </p:nvSpPr>
            <p:spPr>
              <a:xfrm>
                <a:off x="5262742" y="3158854"/>
                <a:ext cx="1591956" cy="1588740"/>
              </a:xfrm>
              <a:prstGeom prst="roundRect">
                <a:avLst/>
              </a:prstGeom>
              <a:solidFill>
                <a:srgbClr val="FF5969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5262742" y="2854054"/>
              <a:ext cx="2106961" cy="1893540"/>
              <a:chOff x="5262742" y="2854054"/>
              <a:chExt cx="2106961" cy="1893540"/>
            </a:xfrm>
          </p:grpSpPr>
          <p:sp>
            <p:nvSpPr>
              <p:cNvPr id="134" name="圓角矩形 133"/>
              <p:cNvSpPr/>
              <p:nvPr/>
            </p:nvSpPr>
            <p:spPr>
              <a:xfrm>
                <a:off x="5777747" y="2854054"/>
                <a:ext cx="1591956" cy="1588740"/>
              </a:xfrm>
              <a:prstGeom prst="roundRect">
                <a:avLst/>
              </a:prstGeom>
              <a:solidFill>
                <a:srgbClr val="FF5969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5" name="圓角矩形 134"/>
              <p:cNvSpPr/>
              <p:nvPr/>
            </p:nvSpPr>
            <p:spPr>
              <a:xfrm>
                <a:off x="5520247" y="3006454"/>
                <a:ext cx="1591956" cy="1588740"/>
              </a:xfrm>
              <a:prstGeom prst="roundRect">
                <a:avLst/>
              </a:prstGeom>
              <a:solidFill>
                <a:srgbClr val="FF5969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6" name="圓角矩形 135"/>
              <p:cNvSpPr/>
              <p:nvPr/>
            </p:nvSpPr>
            <p:spPr>
              <a:xfrm>
                <a:off x="5262742" y="3158854"/>
                <a:ext cx="1591956" cy="1588740"/>
              </a:xfrm>
              <a:prstGeom prst="roundRect">
                <a:avLst/>
              </a:prstGeom>
              <a:solidFill>
                <a:srgbClr val="FF5969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9" name="文字方塊 18"/>
          <p:cNvSpPr txBox="1"/>
          <p:nvPr/>
        </p:nvSpPr>
        <p:spPr>
          <a:xfrm>
            <a:off x="6038187" y="5439344"/>
            <a:ext cx="3928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5969"/>
                </a:solidFill>
              </a:rPr>
              <a:t>Higher Accuracy</a:t>
            </a:r>
            <a:endParaRPr lang="zh-TW" altLang="en-US" sz="4400" b="1" dirty="0">
              <a:solidFill>
                <a:srgbClr val="FF5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1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8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727969" y="3200067"/>
              <a:ext cx="22817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9614" cy="6858000"/>
            <a:chOff x="491575" y="0"/>
            <a:chExt cx="9969614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00091" y="3181268"/>
              <a:ext cx="2075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features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6ED4041-CDD9-443D-802E-47D43879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60" y="3189608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Q&amp;A</a:t>
              </a:r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8A56B9-A504-4035-8439-53ED4617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  <p:pic>
        <p:nvPicPr>
          <p:cNvPr id="3" name="arm_ppt1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5189" y="1252251"/>
            <a:ext cx="7094114" cy="39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59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720895" y="3189605"/>
              <a:ext cx="22958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motivation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prospect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076114" y="3200600"/>
              <a:ext cx="2075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hardware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software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6ED4041-CDD9-443D-802E-47D43879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video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-1786364" y="0"/>
            <a:ext cx="11335017" cy="6858000"/>
            <a:chOff x="-1786364" y="0"/>
            <a:chExt cx="11335017" cy="68580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0E31D48-090A-4A9C-AF5C-4B0C49C47C7D}"/>
                </a:ext>
              </a:extLst>
            </p:cNvPr>
            <p:cNvGrpSpPr/>
            <p:nvPr/>
          </p:nvGrpSpPr>
          <p:grpSpPr>
            <a:xfrm>
              <a:off x="-1786364" y="0"/>
              <a:ext cx="11335017" cy="6858000"/>
              <a:chOff x="-10744545" y="-1"/>
              <a:chExt cx="11335017" cy="685800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A79A714-CB74-4EFD-9BC1-A7F2F993842A}"/>
                  </a:ext>
                </a:extLst>
              </p:cNvPr>
              <p:cNvSpPr/>
              <p:nvPr/>
            </p:nvSpPr>
            <p:spPr>
              <a:xfrm>
                <a:off x="-10744545" y="-1"/>
                <a:ext cx="11331017" cy="6858000"/>
              </a:xfrm>
              <a:prstGeom prst="rect">
                <a:avLst/>
              </a:prstGeom>
              <a:solidFill>
                <a:srgbClr val="F0EEF0"/>
              </a:solidFill>
              <a:ln>
                <a:noFill/>
              </a:ln>
              <a:effectLst>
                <a:outerShdw blurRad="215900" dist="38100" sx="101000" sy="101000" algn="l" rotWithShape="0">
                  <a:schemeClr val="tx1">
                    <a:lumMod val="65000"/>
                    <a:lumOff val="35000"/>
                    <a:alpha val="3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06C60A-833A-41C2-A553-8132E7B3A7DB}"/>
                  </a:ext>
                </a:extLst>
              </p:cNvPr>
              <p:cNvSpPr/>
              <p:nvPr/>
            </p:nvSpPr>
            <p:spPr>
              <a:xfrm>
                <a:off x="-577928" y="2337438"/>
                <a:ext cx="1168400" cy="2360918"/>
              </a:xfrm>
              <a:custGeom>
                <a:avLst/>
                <a:gdLst>
                  <a:gd name="connsiteX0" fmla="*/ 1168400 w 1168400"/>
                  <a:gd name="connsiteY0" fmla="*/ 0 h 2360918"/>
                  <a:gd name="connsiteX1" fmla="*/ 1168400 w 1168400"/>
                  <a:gd name="connsiteY1" fmla="*/ 2360918 h 2360918"/>
                  <a:gd name="connsiteX2" fmla="*/ 1060340 w 1168400"/>
                  <a:gd name="connsiteY2" fmla="*/ 2355461 h 2360918"/>
                  <a:gd name="connsiteX3" fmla="*/ 0 w 1168400"/>
                  <a:gd name="connsiteY3" fmla="*/ 1180459 h 2360918"/>
                  <a:gd name="connsiteX4" fmla="*/ 1060340 w 1168400"/>
                  <a:gd name="connsiteY4" fmla="*/ 5457 h 236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8400" h="2360918">
                    <a:moveTo>
                      <a:pt x="1168400" y="0"/>
                    </a:moveTo>
                    <a:lnTo>
                      <a:pt x="1168400" y="2360918"/>
                    </a:lnTo>
                    <a:lnTo>
                      <a:pt x="1060340" y="2355461"/>
                    </a:lnTo>
                    <a:cubicBezTo>
                      <a:pt x="464762" y="2294977"/>
                      <a:pt x="0" y="1791994"/>
                      <a:pt x="0" y="1180459"/>
                    </a:cubicBezTo>
                    <a:cubicBezTo>
                      <a:pt x="0" y="568924"/>
                      <a:pt x="464762" y="65941"/>
                      <a:pt x="1060340" y="5457"/>
                    </a:cubicBezTo>
                    <a:close/>
                  </a:path>
                </a:pathLst>
              </a:custGeom>
              <a:solidFill>
                <a:srgbClr val="00A0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5AECC6C-A520-4756-9163-08D14835D791}"/>
                  </a:ext>
                </a:extLst>
              </p:cNvPr>
              <p:cNvSpPr txBox="1"/>
              <p:nvPr/>
            </p:nvSpPr>
            <p:spPr>
              <a:xfrm rot="16200000">
                <a:off x="-738260" y="3189608"/>
                <a:ext cx="1992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3600" b="1" dirty="0">
                    <a:solidFill>
                      <a:srgbClr val="F0EEF0"/>
                    </a:solidFill>
                    <a:latin typeface="Tw Cen MT" panose="020B0602020104020603" pitchFamily="34" charset="0"/>
                  </a:rPr>
                  <a:t>Q&amp;A</a:t>
                </a:r>
                <a:endPara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endParaRPr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F8A56B9-A504-4035-8439-53ED4617B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491912" y="3247473"/>
                <a:ext cx="530600" cy="530600"/>
              </a:xfrm>
              <a:prstGeom prst="rect">
                <a:avLst/>
              </a:prstGeom>
            </p:spPr>
          </p:pic>
        </p:grpSp>
        <p:sp>
          <p:nvSpPr>
            <p:cNvPr id="66" name="Shape 408"/>
            <p:cNvSpPr txBox="1">
              <a:spLocks/>
            </p:cNvSpPr>
            <p:nvPr/>
          </p:nvSpPr>
          <p:spPr>
            <a:xfrm>
              <a:off x="1200775" y="3275994"/>
              <a:ext cx="5021400" cy="7848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altLang="zh-TW" sz="4800" b="1" dirty="0">
                  <a:latin typeface="Tw Cen MT" panose="020B0602020104020603" pitchFamily="34" charset="0"/>
                  <a:ea typeface="Lora"/>
                  <a:cs typeface="Lora"/>
                  <a:sym typeface="Lora"/>
                </a:rPr>
                <a:t>for</a:t>
              </a:r>
              <a:r>
                <a:rPr lang="zh-TW" altLang="en-US" sz="4800" b="1" dirty="0">
                  <a:latin typeface="Tw Cen MT" panose="020B0602020104020603" pitchFamily="34" charset="0"/>
                  <a:ea typeface="Lora"/>
                  <a:cs typeface="Lora"/>
                  <a:sym typeface="Lora"/>
                </a:rPr>
                <a:t> </a:t>
              </a:r>
              <a:r>
                <a:rPr lang="en-US" altLang="zh-TW" sz="4800" b="1" dirty="0">
                  <a:latin typeface="Tw Cen MT" panose="020B0602020104020603" pitchFamily="34" charset="0"/>
                  <a:ea typeface="Lora"/>
                  <a:cs typeface="Lora"/>
                  <a:sym typeface="Lora"/>
                </a:rPr>
                <a:t>listening</a:t>
              </a:r>
              <a:endParaRPr lang="en-US" sz="4800" b="1" dirty="0">
                <a:latin typeface="Tw Cen MT" panose="020B0602020104020603" pitchFamily="34" charset="0"/>
                <a:ea typeface="Lora"/>
                <a:cs typeface="Lora"/>
                <a:sym typeface="Lora"/>
              </a:endParaRPr>
            </a:p>
          </p:txBody>
        </p:sp>
        <p:sp>
          <p:nvSpPr>
            <p:cNvPr id="67" name="Shape 410"/>
            <p:cNvSpPr txBox="1">
              <a:spLocks/>
            </p:cNvSpPr>
            <p:nvPr/>
          </p:nvSpPr>
          <p:spPr>
            <a:xfrm>
              <a:off x="1016868" y="2068127"/>
              <a:ext cx="4908000" cy="11598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11500" dirty="0">
                  <a:latin typeface="Tw Cen MT" panose="020B0602020104020603" pitchFamily="34" charset="0"/>
                </a:rPr>
                <a:t>Thanks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239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725</Words>
  <Application>Microsoft Macintosh PowerPoint</Application>
  <PresentationFormat>Widescreen</PresentationFormat>
  <Paragraphs>128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微軟正黑體</vt:lpstr>
      <vt:lpstr>Arial</vt:lpstr>
      <vt:lpstr>Calibri</vt:lpstr>
      <vt:lpstr>Calibri Light</vt:lpstr>
      <vt:lpstr>Cambria Math</vt:lpstr>
      <vt:lpstr>Tw Cen MT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Zähringer</dc:creator>
  <cp:lastModifiedBy>Microsoft Office User</cp:lastModifiedBy>
  <cp:revision>140</cp:revision>
  <dcterms:created xsi:type="dcterms:W3CDTF">2017-01-05T13:17:27Z</dcterms:created>
  <dcterms:modified xsi:type="dcterms:W3CDTF">2019-02-05T14:08:43Z</dcterms:modified>
</cp:coreProperties>
</file>